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pos="317">
          <p15:clr>
            <a:srgbClr val="A4A3A4"/>
          </p15:clr>
        </p15:guide>
        <p15:guide id="3" orient="horz" pos="3229">
          <p15:clr>
            <a:srgbClr val="A4A3A4"/>
          </p15:clr>
        </p15:guide>
      </p15:sldGuideLst>
    </p:ext>
    <p:ext uri="GoogleSlidesCustomDataVersion2">
      <go:slidesCustomData xmlns:go="http://customooxmlschemas.google.com/" r:id="rId55" roundtripDataSignature="AMtx7mhiazTWOg25fXtiDdUGVnSsiyrt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317"/>
        <p:guide pos="322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 name="Google Shape;20;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 name="Google Shape;21;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71" name="Google Shape;171;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94" name="Google Shape;194;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32" name="Google Shape;232;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40" name="Google Shape;240;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47" name="Google Shape;247;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latin typeface="Arial"/>
                <a:ea typeface="Arial"/>
                <a:cs typeface="Arial"/>
                <a:sym typeface="Arial"/>
              </a:rPr>
              <a:t>De acuerdo a estos experimentos, se puede conseguir hasta 3 cosas:</a:t>
            </a:r>
            <a:endParaRPr/>
          </a:p>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Medir el interés de los usuarios en contratar el producto</a:t>
            </a:r>
            <a:endParaRPr/>
          </a:p>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Conocer los productos más demandado</a:t>
            </a:r>
            <a:endParaRPr/>
          </a:p>
          <a:p>
            <a:pPr indent="-171450" lvl="0" marL="171450" rtl="0" algn="l">
              <a:lnSpc>
                <a:spcPct val="100000"/>
              </a:lnSpc>
              <a:spcBef>
                <a:spcPts val="0"/>
              </a:spcBef>
              <a:spcAft>
                <a:spcPts val="0"/>
              </a:spcAft>
              <a:buClr>
                <a:schemeClr val="dk1"/>
              </a:buClr>
              <a:buSzPts val="1200"/>
              <a:buFont typeface="Arial"/>
              <a:buChar char="•"/>
            </a:pPr>
            <a:r>
              <a:rPr lang="es-PE">
                <a:latin typeface="Arial"/>
                <a:ea typeface="Arial"/>
                <a:cs typeface="Arial"/>
                <a:sym typeface="Arial"/>
              </a:rPr>
              <a:t>Generar </a:t>
            </a:r>
            <a:r>
              <a:rPr i="1" lang="es-PE">
                <a:latin typeface="Arial"/>
                <a:ea typeface="Arial"/>
                <a:cs typeface="Arial"/>
                <a:sym typeface="Arial"/>
              </a:rPr>
              <a:t>leads</a:t>
            </a:r>
            <a:endParaRPr i="1">
              <a:latin typeface="Arial"/>
              <a:ea typeface="Arial"/>
              <a:cs typeface="Arial"/>
              <a:sym typeface="Arial"/>
            </a:endParaRPr>
          </a:p>
        </p:txBody>
      </p:sp>
      <p:sp>
        <p:nvSpPr>
          <p:cNvPr id="257" name="Google Shape;257;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65" name="Google Shape;265;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73" name="Google Shape;273;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81" name="Google Shape;281;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03" name="Google Shape;303;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55: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 name="Google Shape;32;p5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19" name="Google Shape;319;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35" name="Google Shape;335;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48" name="Google Shape;348;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56" name="Google Shape;356;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65" name="Google Shape;365;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72" name="Google Shape;372;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80" name="Google Shape;380;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88" name="Google Shape;388;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96" name="Google Shape;396;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04" name="Google Shape;404;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3" name="Google Shape;43;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12" name="Google Shape;412;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19" name="Google Shape;419;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27" name="Google Shape;427;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64" name="Google Shape;46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72" name="Google Shape;472;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79" name="Google Shape;479;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87" name="Google Shape;487;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3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00" name="Google Shape;500;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08" name="Google Shape;508;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24" name="Google Shape;524;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56: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5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3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33" name="Google Shape;533;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43" name="Google Shape;543;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4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51" name="Google Shape;551;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59" name="Google Shape;559;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4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7" name="Google Shape;567;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7: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5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4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589" name="Google Shape;589;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8: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4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s-PE" sz="12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p:txBody>
      </p:sp>
      <p:sp>
        <p:nvSpPr>
          <p:cNvPr id="609" name="Google Shape;609;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9:notes"/>
          <p:cNvSpPr txBox="1"/>
          <p:nvPr>
            <p:ph idx="1" type="body"/>
          </p:nvPr>
        </p:nvSpPr>
        <p:spPr>
          <a:xfrm>
            <a:off x="679768" y="4777194"/>
            <a:ext cx="5438140" cy="390861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3" name="Google Shape;63;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71" name="Google Shape;71;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96" name="Google Shape;96;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04" name="Google Shape;104;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7" name="Google Shape;147;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6" name="Shape 1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PE" sz="600" u="none" cap="none" strike="noStrike">
                <a:solidFill>
                  <a:srgbClr val="7F7F7F"/>
                </a:solidFill>
                <a:latin typeface="Arial"/>
                <a:ea typeface="Arial"/>
                <a:cs typeface="Arial"/>
                <a:sym typeface="Arial"/>
              </a:rPr>
              <a:t>© ISIL. Todos los derechos reservados</a:t>
            </a:r>
            <a:endParaRPr/>
          </a:p>
        </p:txBody>
      </p:sp>
      <p:sp>
        <p:nvSpPr>
          <p:cNvPr id="11" name="Google Shape;11;p45"/>
          <p:cNvSpPr txBox="1"/>
          <p:nvPr/>
        </p:nvSpPr>
        <p:spPr>
          <a:xfrm>
            <a:off x="876300" y="5343295"/>
            <a:ext cx="223651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PE" sz="800" u="none" cap="none" strike="noStrike">
                <a:solidFill>
                  <a:srgbClr val="7F7F7F"/>
                </a:solidFill>
                <a:latin typeface="Calibri"/>
                <a:ea typeface="Calibri"/>
                <a:cs typeface="Calibri"/>
                <a:sym typeface="Calibri"/>
              </a:rPr>
              <a:t>MODELOS DE NEGOCIOS Y STARTUPS  •  TEMA 09</a:t>
            </a:r>
            <a:endParaRPr b="0" i="0" sz="800" u="none" cap="none" strike="noStrike">
              <a:solidFill>
                <a:srgbClr val="7F7F7F"/>
              </a:solidFill>
              <a:latin typeface="Calibri"/>
              <a:ea typeface="Calibri"/>
              <a:cs typeface="Calibri"/>
              <a:sym typeface="Calibri"/>
            </a:endParaRPr>
          </a:p>
        </p:txBody>
      </p:sp>
      <p:pic>
        <p:nvPicPr>
          <p:cNvPr id="12" name="Google Shape;12;p45"/>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800">
          <p15:clr>
            <a:srgbClr val="F26B43"/>
          </p15:clr>
        </p15:guide>
        <p15:guide id="3" pos="2767">
          <p15:clr>
            <a:srgbClr val="F26B43"/>
          </p15:clr>
        </p15:guide>
        <p15:guide id="4" pos="2993">
          <p15:clr>
            <a:srgbClr val="F26B43"/>
          </p15:clr>
        </p15:guide>
        <p15:guide id="5" pos="317">
          <p15:clr>
            <a:srgbClr val="F26B43"/>
          </p15:clr>
        </p15:guide>
        <p15:guide id="6" pos="431">
          <p15:clr>
            <a:srgbClr val="F26B43"/>
          </p15:clr>
        </p15:guide>
        <p15:guide id="7" pos="5465">
          <p15:clr>
            <a:srgbClr val="F26B43"/>
          </p15:clr>
        </p15:guide>
        <p15:guide id="8" orient="horz" pos="303">
          <p15:clr>
            <a:srgbClr val="F26B43"/>
          </p15:clr>
        </p15:guide>
        <p15:guide id="9" orient="horz" pos="575">
          <p15:clr>
            <a:srgbClr val="F26B43"/>
          </p15:clr>
        </p15:guide>
        <p15:guide id="10" orient="horz" pos="32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4.jp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 name="Google Shape;24;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900" u="none" cap="none" strike="noStrike">
                <a:solidFill>
                  <a:srgbClr val="6C6D6C"/>
                </a:solidFill>
                <a:latin typeface="Calibri"/>
                <a:ea typeface="Calibri"/>
                <a:cs typeface="Calibri"/>
                <a:sym typeface="Calibri"/>
              </a:rPr>
              <a:t>MODELOS DE NEGOCIO Y STARTUPS</a:t>
            </a:r>
            <a:endParaRPr/>
          </a:p>
        </p:txBody>
      </p:sp>
      <p:sp>
        <p:nvSpPr>
          <p:cNvPr id="25" name="Google Shape;25;p1"/>
          <p:cNvSpPr/>
          <p:nvPr/>
        </p:nvSpPr>
        <p:spPr>
          <a:xfrm>
            <a:off x="503238" y="3219842"/>
            <a:ext cx="2845526" cy="1528880"/>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Producto Mínimo Viable (MVP)</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Landing Page</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Prototipo de App móvil</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Fan Page</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Prueba de Humo</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Mago de Oz</a:t>
            </a:r>
            <a:endParaRPr/>
          </a:p>
          <a:p>
            <a:pPr indent="-177800" lvl="0" marL="177800" marR="0" rtl="0" algn="l">
              <a:lnSpc>
                <a:spcPct val="120000"/>
              </a:lnSpc>
              <a:spcBef>
                <a:spcPts val="0"/>
              </a:spcBef>
              <a:spcAft>
                <a:spcPts val="0"/>
              </a:spcAft>
              <a:buClr>
                <a:srgbClr val="B6508F"/>
              </a:buClr>
              <a:buSzPts val="1200"/>
              <a:buFont typeface="Arial"/>
              <a:buChar char="•"/>
            </a:pPr>
            <a:r>
              <a:rPr b="0" i="0" lang="es-PE" sz="1200" u="none" cap="none" strike="noStrike">
                <a:solidFill>
                  <a:srgbClr val="000000"/>
                </a:solidFill>
                <a:latin typeface="Arial"/>
                <a:ea typeface="Arial"/>
                <a:cs typeface="Arial"/>
                <a:sym typeface="Arial"/>
              </a:rPr>
              <a:t>Crowfunding test</a:t>
            </a:r>
            <a:endParaRPr b="0" i="0" sz="1200" u="none" cap="none" strike="noStrike">
              <a:solidFill>
                <a:srgbClr val="000000"/>
              </a:solidFill>
              <a:latin typeface="Arial"/>
              <a:ea typeface="Arial"/>
              <a:cs typeface="Arial"/>
              <a:sym typeface="Arial"/>
            </a:endParaRPr>
          </a:p>
        </p:txBody>
      </p:sp>
      <p:sp>
        <p:nvSpPr>
          <p:cNvPr id="26" name="Google Shape;26;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2000" u="none" cap="none" strike="noStrike">
                <a:solidFill>
                  <a:srgbClr val="B6508F"/>
                </a:solidFill>
                <a:latin typeface="Calibri"/>
                <a:ea typeface="Calibri"/>
                <a:cs typeface="Calibri"/>
                <a:sym typeface="Calibri"/>
              </a:rPr>
              <a:t>TEMA 09</a:t>
            </a:r>
            <a:endParaRPr/>
          </a:p>
        </p:txBody>
      </p:sp>
      <p:pic>
        <p:nvPicPr>
          <p:cNvPr id="27" name="Google Shape;27;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28" name="Google Shape;28;p1"/>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
        <p:nvSpPr>
          <p:cNvPr id="29" name="Google Shape;29;p1"/>
          <p:cNvSpPr/>
          <p:nvPr/>
        </p:nvSpPr>
        <p:spPr>
          <a:xfrm>
            <a:off x="503239" y="2177570"/>
            <a:ext cx="3213718" cy="78944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1900" u="none" cap="none" strike="noStrike">
                <a:solidFill>
                  <a:srgbClr val="000000"/>
                </a:solidFill>
                <a:latin typeface="Arial"/>
                <a:ea typeface="Arial"/>
                <a:cs typeface="Arial"/>
                <a:sym typeface="Arial"/>
              </a:rPr>
              <a:t>PRODUCTO</a:t>
            </a:r>
            <a:br>
              <a:rPr b="0" i="0" lang="es-PE" sz="1900" u="none" cap="none" strike="noStrike">
                <a:solidFill>
                  <a:srgbClr val="000000"/>
                </a:solidFill>
                <a:latin typeface="Arial"/>
                <a:ea typeface="Arial"/>
                <a:cs typeface="Arial"/>
                <a:sym typeface="Arial"/>
              </a:rPr>
            </a:br>
            <a:r>
              <a:rPr b="1" i="0" lang="es-PE" sz="1900" u="none" cap="none" strike="noStrike">
                <a:solidFill>
                  <a:srgbClr val="000000"/>
                </a:solidFill>
                <a:latin typeface="Arial"/>
                <a:ea typeface="Arial"/>
                <a:cs typeface="Arial"/>
                <a:sym typeface="Arial"/>
              </a:rPr>
              <a:t>MÍNIMO VIABLE</a:t>
            </a:r>
            <a:br>
              <a:rPr b="1" i="0" lang="es-PE" sz="1900" u="none" cap="none" strike="noStrike">
                <a:solidFill>
                  <a:srgbClr val="000000"/>
                </a:solidFill>
                <a:latin typeface="Arial"/>
                <a:ea typeface="Arial"/>
                <a:cs typeface="Arial"/>
                <a:sym typeface="Arial"/>
              </a:rPr>
            </a:br>
            <a:r>
              <a:rPr b="1" i="0" lang="es-PE" sz="1900" u="none" cap="none" strike="noStrike">
                <a:solidFill>
                  <a:srgbClr val="000000"/>
                </a:solidFill>
                <a:latin typeface="Arial"/>
                <a:ea typeface="Arial"/>
                <a:cs typeface="Arial"/>
                <a:sym typeface="Arial"/>
              </a:rPr>
              <a:t>(MVP)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
        <p:nvSpPr>
          <p:cNvPr id="174" name="Google Shape;174;p8"/>
          <p:cNvSpPr/>
          <p:nvPr/>
        </p:nvSpPr>
        <p:spPr>
          <a:xfrm>
            <a:off x="503238" y="1072765"/>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04</a:t>
            </a:r>
            <a:endParaRPr b="1" i="0" sz="2800" u="none" cap="none" strike="noStrike">
              <a:solidFill>
                <a:srgbClr val="7150A0"/>
              </a:solidFill>
              <a:latin typeface="Calibri"/>
              <a:ea typeface="Calibri"/>
              <a:cs typeface="Calibri"/>
              <a:sym typeface="Calibri"/>
            </a:endParaRPr>
          </a:p>
        </p:txBody>
      </p:sp>
      <p:cxnSp>
        <p:nvCxnSpPr>
          <p:cNvPr id="175" name="Google Shape;175;p8"/>
          <p:cNvCxnSpPr>
            <a:stCxn id="176" idx="4"/>
            <a:endCxn id="177" idx="0"/>
          </p:cNvCxnSpPr>
          <p:nvPr/>
        </p:nvCxnSpPr>
        <p:spPr>
          <a:xfrm>
            <a:off x="1093401" y="1294558"/>
            <a:ext cx="0" cy="2343000"/>
          </a:xfrm>
          <a:prstGeom prst="straightConnector1">
            <a:avLst/>
          </a:prstGeom>
          <a:noFill/>
          <a:ln cap="flat" cmpd="sng" w="12700">
            <a:solidFill>
              <a:srgbClr val="7150A0"/>
            </a:solidFill>
            <a:prstDash val="solid"/>
            <a:round/>
            <a:headEnd len="sm" w="sm" type="none"/>
            <a:tailEnd len="sm" w="sm" type="none"/>
          </a:ln>
        </p:spPr>
      </p:cxnSp>
      <p:sp>
        <p:nvSpPr>
          <p:cNvPr id="178" name="Google Shape;178;p8"/>
          <p:cNvSpPr/>
          <p:nvPr/>
        </p:nvSpPr>
        <p:spPr>
          <a:xfrm>
            <a:off x="503238" y="2366672"/>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05</a:t>
            </a:r>
            <a:endParaRPr b="1" i="0" sz="2800" u="none" cap="none" strike="noStrike">
              <a:solidFill>
                <a:srgbClr val="7150A0"/>
              </a:solidFill>
              <a:latin typeface="Calibri"/>
              <a:ea typeface="Calibri"/>
              <a:cs typeface="Calibri"/>
              <a:sym typeface="Calibri"/>
            </a:endParaRPr>
          </a:p>
        </p:txBody>
      </p:sp>
      <p:sp>
        <p:nvSpPr>
          <p:cNvPr id="179" name="Google Shape;179;p8"/>
          <p:cNvSpPr/>
          <p:nvPr/>
        </p:nvSpPr>
        <p:spPr>
          <a:xfrm>
            <a:off x="503238" y="3528825"/>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06</a:t>
            </a:r>
            <a:endParaRPr b="1" i="0" sz="2800" u="none" cap="none" strike="noStrike">
              <a:solidFill>
                <a:srgbClr val="7150A0"/>
              </a:solidFill>
              <a:latin typeface="Calibri"/>
              <a:ea typeface="Calibri"/>
              <a:cs typeface="Calibri"/>
              <a:sym typeface="Calibri"/>
            </a:endParaRPr>
          </a:p>
        </p:txBody>
      </p:sp>
      <p:grpSp>
        <p:nvGrpSpPr>
          <p:cNvPr id="180" name="Google Shape;180;p8"/>
          <p:cNvGrpSpPr/>
          <p:nvPr/>
        </p:nvGrpSpPr>
        <p:grpSpPr>
          <a:xfrm>
            <a:off x="1023006" y="2475514"/>
            <a:ext cx="140792" cy="140258"/>
            <a:chOff x="3427964" y="2244682"/>
            <a:chExt cx="225891" cy="225034"/>
          </a:xfrm>
        </p:grpSpPr>
        <p:sp>
          <p:nvSpPr>
            <p:cNvPr id="181" name="Google Shape;181;p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 name="Google Shape;182;p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83" name="Google Shape;183;p8"/>
          <p:cNvGrpSpPr/>
          <p:nvPr/>
        </p:nvGrpSpPr>
        <p:grpSpPr>
          <a:xfrm>
            <a:off x="1023006" y="3637667"/>
            <a:ext cx="140792" cy="140258"/>
            <a:chOff x="3427964" y="2244682"/>
            <a:chExt cx="225891" cy="225034"/>
          </a:xfrm>
        </p:grpSpPr>
        <p:sp>
          <p:nvSpPr>
            <p:cNvPr id="177" name="Google Shape;177;p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4" name="Google Shape;184;p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85" name="Google Shape;185;p8"/>
          <p:cNvGrpSpPr/>
          <p:nvPr/>
        </p:nvGrpSpPr>
        <p:grpSpPr>
          <a:xfrm>
            <a:off x="1023006" y="1187956"/>
            <a:ext cx="140792" cy="140258"/>
            <a:chOff x="3427964" y="2244682"/>
            <a:chExt cx="225891" cy="225034"/>
          </a:xfrm>
        </p:grpSpPr>
        <p:sp>
          <p:nvSpPr>
            <p:cNvPr id="186" name="Google Shape;186;p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87" name="Google Shape;187;p8"/>
          <p:cNvPicPr preferRelativeResize="0"/>
          <p:nvPr/>
        </p:nvPicPr>
        <p:blipFill rotWithShape="1">
          <a:blip r:embed="rId3">
            <a:alphaModFix/>
          </a:blip>
          <a:srcRect b="0" l="31551" r="23664" t="3721"/>
          <a:stretch/>
        </p:blipFill>
        <p:spPr>
          <a:xfrm>
            <a:off x="5877674" y="1221612"/>
            <a:ext cx="2798014" cy="4012376"/>
          </a:xfrm>
          <a:prstGeom prst="rect">
            <a:avLst/>
          </a:prstGeom>
          <a:noFill/>
          <a:ln>
            <a:noFill/>
          </a:ln>
        </p:spPr>
      </p:pic>
      <p:sp>
        <p:nvSpPr>
          <p:cNvPr id="188" name="Google Shape;188;p8"/>
          <p:cNvSpPr/>
          <p:nvPr/>
        </p:nvSpPr>
        <p:spPr>
          <a:xfrm>
            <a:off x="1307803" y="1170811"/>
            <a:ext cx="5319825"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CONSTRUYE TU PRODUCTO MÍNIMO VIABLE:</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Partiendo de los datos obtenidos, crea la primera versión de tu producto.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Es importante recordar que el MVP NO es el producto 100% funcional, sino la versión mínima con pocas funcionalidades pero que permita comprobar toda la cadena de valor.</a:t>
            </a:r>
            <a:endParaRPr b="0" i="0" sz="1400" u="none" cap="none" strike="noStrike">
              <a:solidFill>
                <a:srgbClr val="000000"/>
              </a:solidFill>
              <a:latin typeface="Arial"/>
              <a:ea typeface="Arial"/>
              <a:cs typeface="Arial"/>
              <a:sym typeface="Arial"/>
            </a:endParaRPr>
          </a:p>
        </p:txBody>
      </p:sp>
      <p:sp>
        <p:nvSpPr>
          <p:cNvPr id="189" name="Google Shape;189;p8"/>
          <p:cNvSpPr/>
          <p:nvPr/>
        </p:nvSpPr>
        <p:spPr>
          <a:xfrm>
            <a:off x="1307803" y="2470775"/>
            <a:ext cx="4673515"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REGRESA A TUS CLIENTES:</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Con la propuesta en manos, vuelve a buscar a tus potenciales clientes y pregúntales si estarían dispuestos a pagar cierta cantidad por lo que ofreces como MVP.</a:t>
            </a:r>
            <a:endParaRPr b="0" i="0" sz="1400" u="none" cap="none" strike="noStrike">
              <a:solidFill>
                <a:srgbClr val="000000"/>
              </a:solidFill>
              <a:latin typeface="Arial"/>
              <a:ea typeface="Arial"/>
              <a:cs typeface="Arial"/>
              <a:sym typeface="Arial"/>
            </a:endParaRPr>
          </a:p>
        </p:txBody>
      </p:sp>
      <p:sp>
        <p:nvSpPr>
          <p:cNvPr id="190" name="Google Shape;190;p8"/>
          <p:cNvSpPr/>
          <p:nvPr/>
        </p:nvSpPr>
        <p:spPr>
          <a:xfrm>
            <a:off x="1307804" y="3621693"/>
            <a:ext cx="4707302"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INVITA A PROBAR TU MVP:</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Así podrás comprobar la hipótesis, no solo con lo que el cliente dice sino con lo que hace realmente.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nvSpPr>
        <p:spPr>
          <a:xfrm>
            <a:off x="522595" y="913666"/>
            <a:ext cx="7836314"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Los tipos de MVP más utilizados son:</a:t>
            </a:r>
            <a:endParaRPr b="0" i="0" sz="1400" u="none" cap="none" strike="noStrike">
              <a:solidFill>
                <a:srgbClr val="000000"/>
              </a:solidFill>
              <a:latin typeface="Arial"/>
              <a:ea typeface="Arial"/>
              <a:cs typeface="Arial"/>
              <a:sym typeface="Arial"/>
            </a:endParaRPr>
          </a:p>
        </p:txBody>
      </p:sp>
      <p:pic>
        <p:nvPicPr>
          <p:cNvPr descr="Qué es el MVP?, conoce sus características - Mercado Negro" id="197" name="Google Shape;197;p9"/>
          <p:cNvPicPr preferRelativeResize="0"/>
          <p:nvPr/>
        </p:nvPicPr>
        <p:blipFill rotWithShape="1">
          <a:blip r:embed="rId3">
            <a:alphaModFix/>
          </a:blip>
          <a:srcRect b="0" l="0" r="0" t="0"/>
          <a:stretch/>
        </p:blipFill>
        <p:spPr>
          <a:xfrm>
            <a:off x="3532887" y="1250375"/>
            <a:ext cx="5142801" cy="3214250"/>
          </a:xfrm>
          <a:prstGeom prst="rect">
            <a:avLst/>
          </a:prstGeom>
          <a:noFill/>
          <a:ln>
            <a:noFill/>
          </a:ln>
        </p:spPr>
      </p:pic>
      <p:sp>
        <p:nvSpPr>
          <p:cNvPr id="198" name="Google Shape;198;p9"/>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
        <p:nvSpPr>
          <p:cNvPr id="199" name="Google Shape;199;p9"/>
          <p:cNvSpPr/>
          <p:nvPr/>
        </p:nvSpPr>
        <p:spPr>
          <a:xfrm>
            <a:off x="503237" y="1371888"/>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LANDING PAGE</a:t>
            </a:r>
            <a:endParaRPr/>
          </a:p>
        </p:txBody>
      </p:sp>
      <p:grpSp>
        <p:nvGrpSpPr>
          <p:cNvPr id="200" name="Google Shape;200;p9"/>
          <p:cNvGrpSpPr/>
          <p:nvPr/>
        </p:nvGrpSpPr>
        <p:grpSpPr>
          <a:xfrm>
            <a:off x="287220" y="1420174"/>
            <a:ext cx="459474" cy="403823"/>
            <a:chOff x="5892512" y="2805541"/>
            <a:chExt cx="459474" cy="403823"/>
          </a:xfrm>
        </p:grpSpPr>
        <p:sp>
          <p:nvSpPr>
            <p:cNvPr id="201" name="Google Shape;201;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02" name="Google Shape;202;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03" name="Google Shape;203;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04" name="Google Shape;204;p9"/>
          <p:cNvSpPr/>
          <p:nvPr/>
        </p:nvSpPr>
        <p:spPr>
          <a:xfrm>
            <a:off x="503237" y="1949009"/>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PROTOTIPO DE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APP MÓVIL</a:t>
            </a:r>
            <a:endParaRPr/>
          </a:p>
        </p:txBody>
      </p:sp>
      <p:grpSp>
        <p:nvGrpSpPr>
          <p:cNvPr id="205" name="Google Shape;205;p9"/>
          <p:cNvGrpSpPr/>
          <p:nvPr/>
        </p:nvGrpSpPr>
        <p:grpSpPr>
          <a:xfrm>
            <a:off x="287220" y="1997295"/>
            <a:ext cx="459474" cy="403823"/>
            <a:chOff x="5892512" y="2805541"/>
            <a:chExt cx="459474" cy="403823"/>
          </a:xfrm>
        </p:grpSpPr>
        <p:sp>
          <p:nvSpPr>
            <p:cNvPr id="206" name="Google Shape;206;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07" name="Google Shape;207;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08" name="Google Shape;208;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09" name="Google Shape;209;p9"/>
          <p:cNvSpPr/>
          <p:nvPr/>
        </p:nvSpPr>
        <p:spPr>
          <a:xfrm>
            <a:off x="503237" y="2518635"/>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FAN PAGE</a:t>
            </a:r>
            <a:endParaRPr/>
          </a:p>
        </p:txBody>
      </p:sp>
      <p:grpSp>
        <p:nvGrpSpPr>
          <p:cNvPr id="210" name="Google Shape;210;p9"/>
          <p:cNvGrpSpPr/>
          <p:nvPr/>
        </p:nvGrpSpPr>
        <p:grpSpPr>
          <a:xfrm>
            <a:off x="287220" y="2566921"/>
            <a:ext cx="459474" cy="403823"/>
            <a:chOff x="5892512" y="2805541"/>
            <a:chExt cx="459474" cy="403823"/>
          </a:xfrm>
        </p:grpSpPr>
        <p:sp>
          <p:nvSpPr>
            <p:cNvPr id="211" name="Google Shape;211;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12" name="Google Shape;212;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13" name="Google Shape;213;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14" name="Google Shape;214;p9"/>
          <p:cNvSpPr/>
          <p:nvPr/>
        </p:nvSpPr>
        <p:spPr>
          <a:xfrm>
            <a:off x="503237" y="3088262"/>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PRUEBA DE HUMO</a:t>
            </a:r>
            <a:endParaRPr/>
          </a:p>
        </p:txBody>
      </p:sp>
      <p:grpSp>
        <p:nvGrpSpPr>
          <p:cNvPr id="215" name="Google Shape;215;p9"/>
          <p:cNvGrpSpPr/>
          <p:nvPr/>
        </p:nvGrpSpPr>
        <p:grpSpPr>
          <a:xfrm>
            <a:off x="287220" y="3136548"/>
            <a:ext cx="459474" cy="403823"/>
            <a:chOff x="5892512" y="2805541"/>
            <a:chExt cx="459474" cy="403823"/>
          </a:xfrm>
        </p:grpSpPr>
        <p:sp>
          <p:nvSpPr>
            <p:cNvPr id="216" name="Google Shape;216;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17" name="Google Shape;217;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18" name="Google Shape;218;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19" name="Google Shape;219;p9"/>
          <p:cNvSpPr/>
          <p:nvPr/>
        </p:nvSpPr>
        <p:spPr>
          <a:xfrm>
            <a:off x="503237" y="3665383"/>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MAGO DE OZ</a:t>
            </a:r>
            <a:endParaRPr/>
          </a:p>
        </p:txBody>
      </p:sp>
      <p:grpSp>
        <p:nvGrpSpPr>
          <p:cNvPr id="220" name="Google Shape;220;p9"/>
          <p:cNvGrpSpPr/>
          <p:nvPr/>
        </p:nvGrpSpPr>
        <p:grpSpPr>
          <a:xfrm>
            <a:off x="287220" y="3713669"/>
            <a:ext cx="459474" cy="403823"/>
            <a:chOff x="5892512" y="2805541"/>
            <a:chExt cx="459474" cy="403823"/>
          </a:xfrm>
        </p:grpSpPr>
        <p:sp>
          <p:nvSpPr>
            <p:cNvPr id="221" name="Google Shape;221;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22" name="Google Shape;222;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23" name="Google Shape;223;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
        <p:nvSpPr>
          <p:cNvPr id="224" name="Google Shape;224;p9"/>
          <p:cNvSpPr/>
          <p:nvPr/>
        </p:nvSpPr>
        <p:spPr>
          <a:xfrm>
            <a:off x="503237" y="4242505"/>
            <a:ext cx="2337400" cy="500394"/>
          </a:xfrm>
          <a:prstGeom prst="roundRect">
            <a:avLst>
              <a:gd fmla="val 26745" name="adj"/>
            </a:avLst>
          </a:prstGeom>
          <a:solidFill>
            <a:srgbClr val="92C24E"/>
          </a:solidFill>
          <a:ln>
            <a:noFill/>
          </a:ln>
        </p:spPr>
        <p:txBody>
          <a:bodyPr anchorCtr="0" anchor="ctr" bIns="45700" lIns="91425" spcFirstLastPara="1" rIns="91425" wrap="square" tIns="45700">
            <a:noAutofit/>
          </a:bodyPr>
          <a:lstStyle/>
          <a:p>
            <a:pPr indent="-1588" lvl="0" marL="6350" marR="0" rtl="0" algn="ctr">
              <a:lnSpc>
                <a:spcPct val="100000"/>
              </a:lnSpc>
              <a:spcBef>
                <a:spcPts val="0"/>
              </a:spcBef>
              <a:spcAft>
                <a:spcPts val="0"/>
              </a:spcAft>
              <a:buNone/>
            </a:pPr>
            <a:r>
              <a:rPr b="1" i="0" lang="es-PE" sz="1400" u="none" cap="none" strike="noStrike">
                <a:solidFill>
                  <a:schemeClr val="lt1"/>
                </a:solidFill>
                <a:latin typeface="Calibri"/>
                <a:ea typeface="Calibri"/>
                <a:cs typeface="Calibri"/>
                <a:sym typeface="Calibri"/>
              </a:rPr>
              <a:t>CROWFUNDING TEST</a:t>
            </a:r>
            <a:endParaRPr b="1" i="0" sz="1400" u="none" cap="none" strike="noStrike">
              <a:solidFill>
                <a:schemeClr val="lt1"/>
              </a:solidFill>
              <a:latin typeface="Calibri"/>
              <a:ea typeface="Calibri"/>
              <a:cs typeface="Calibri"/>
              <a:sym typeface="Calibri"/>
            </a:endParaRPr>
          </a:p>
        </p:txBody>
      </p:sp>
      <p:grpSp>
        <p:nvGrpSpPr>
          <p:cNvPr id="225" name="Google Shape;225;p9"/>
          <p:cNvGrpSpPr/>
          <p:nvPr/>
        </p:nvGrpSpPr>
        <p:grpSpPr>
          <a:xfrm>
            <a:off x="287220" y="4290791"/>
            <a:ext cx="459474" cy="403823"/>
            <a:chOff x="5892512" y="2805541"/>
            <a:chExt cx="459474" cy="403823"/>
          </a:xfrm>
        </p:grpSpPr>
        <p:sp>
          <p:nvSpPr>
            <p:cNvPr id="226" name="Google Shape;226;p9"/>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27" name="Google Shape;227;p9"/>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28" name="Google Shape;228;p9"/>
            <p:cNvSpPr/>
            <p:nvPr/>
          </p:nvSpPr>
          <p:spPr>
            <a:xfrm rot="5400000">
              <a:off x="6076285" y="2946262"/>
              <a:ext cx="186870" cy="122381"/>
            </a:xfrm>
            <a:prstGeom prst="triangle">
              <a:avLst>
                <a:gd fmla="val 50000" name="adj"/>
              </a:avLst>
            </a:prstGeom>
            <a:solidFill>
              <a:srgbClr val="92C2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10"/>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LANDING</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PAGE</a:t>
            </a:r>
            <a:endParaRPr/>
          </a:p>
        </p:txBody>
      </p:sp>
      <p:pic>
        <p:nvPicPr>
          <p:cNvPr id="236" name="Google Shape;236;p1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txBox="1"/>
          <p:nvPr/>
        </p:nvSpPr>
        <p:spPr>
          <a:xfrm>
            <a:off x="503238" y="912813"/>
            <a:ext cx="7836314" cy="28623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600" u="none" cap="none" strike="noStrike">
                <a:solidFill>
                  <a:srgbClr val="262626"/>
                </a:solidFill>
                <a:latin typeface="Calibri"/>
                <a:ea typeface="Calibri"/>
                <a:cs typeface="Calibri"/>
                <a:sym typeface="Calibri"/>
              </a:rPr>
              <a:t>CONCEPTO</a:t>
            </a:r>
            <a:endParaRPr/>
          </a:p>
          <a:p>
            <a:pPr indent="-177800" lvl="0" marL="177800" marR="0" rtl="0" algn="l">
              <a:lnSpc>
                <a:spcPct val="100000"/>
              </a:lnSpc>
              <a:spcBef>
                <a:spcPts val="60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Es una página web sencilla que muestra el producto, sus características y, además, la opción a suscribirse con los precios disponibles. Aunque el servicio aún no existe, ni el cliente puede suscribirse, sirve para medir el interés de los usuarios en contratar el producto. </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60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Un ejemplo famoso de uso de esta herramienta es Buffer, la compañía de gestión de usuarios de redes sociales.</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Su fundador, Joel Gascoigne, antes de ponerse a programar se hizo la siguiente pregunta: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¿Realmente los usuarios de Twitter utilizarían esta herramienta?</a:t>
            </a:r>
            <a:endParaRPr b="0" i="0" sz="1400" u="none" cap="none" strike="noStrike">
              <a:solidFill>
                <a:srgbClr val="000000"/>
              </a:solidFill>
              <a:latin typeface="Arial"/>
              <a:ea typeface="Arial"/>
              <a:cs typeface="Arial"/>
              <a:sym typeface="Arial"/>
            </a:endParaRPr>
          </a:p>
        </p:txBody>
      </p:sp>
      <p:sp>
        <p:nvSpPr>
          <p:cNvPr id="243" name="Google Shape;243;p1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LANDING PAGE</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2"/>
          <p:cNvSpPr txBox="1"/>
          <p:nvPr/>
        </p:nvSpPr>
        <p:spPr>
          <a:xfrm>
            <a:off x="503238" y="912813"/>
            <a:ext cx="7836300" cy="17238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Para validarla lanzó una </a:t>
            </a:r>
            <a:r>
              <a:rPr b="1" i="0" lang="es-PE" sz="1600" u="none" cap="none" strike="noStrike">
                <a:solidFill>
                  <a:srgbClr val="262626"/>
                </a:solidFill>
                <a:latin typeface="Calibri"/>
                <a:ea typeface="Calibri"/>
                <a:cs typeface="Calibri"/>
                <a:sym typeface="Calibri"/>
              </a:rPr>
              <a:t>landing page </a:t>
            </a:r>
            <a:r>
              <a:rPr b="0" i="0" lang="es-PE" sz="1600" u="none" cap="none" strike="noStrike">
                <a:solidFill>
                  <a:srgbClr val="262626"/>
                </a:solidFill>
                <a:latin typeface="Calibri"/>
                <a:ea typeface="Calibri"/>
                <a:cs typeface="Calibri"/>
                <a:sym typeface="Calibri"/>
              </a:rPr>
              <a:t>con un elemento accionable, la descripción de la herramienta y lo que podía hacer por el usuario.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Al hacer clic en el botón de </a:t>
            </a:r>
            <a:r>
              <a:rPr b="0" i="1" lang="es-PE" sz="1600" u="none" cap="none" strike="noStrike">
                <a:solidFill>
                  <a:srgbClr val="262626"/>
                </a:solidFill>
                <a:latin typeface="Calibri"/>
                <a:ea typeface="Calibri"/>
                <a:cs typeface="Calibri"/>
                <a:sym typeface="Calibri"/>
              </a:rPr>
              <a:t>precios y planes</a:t>
            </a:r>
            <a:r>
              <a:rPr b="0" i="0" lang="es-PE" sz="1600" u="none" cap="none" strike="noStrike">
                <a:solidFill>
                  <a:srgbClr val="262626"/>
                </a:solidFill>
                <a:latin typeface="Calibri"/>
                <a:ea typeface="Calibri"/>
                <a:cs typeface="Calibri"/>
                <a:sym typeface="Calibri"/>
              </a:rPr>
              <a:t>, llevaba a otra página donde se podía colocar el correo para recibir más información. Pidieron a algunos amigos que tuitearon la página para darle visibilidad. </a:t>
            </a:r>
            <a:endParaRPr b="0" i="0" sz="1400" u="none" cap="none" strike="noStrike">
              <a:solidFill>
                <a:srgbClr val="000000"/>
              </a:solidFill>
              <a:latin typeface="Arial"/>
              <a:ea typeface="Arial"/>
              <a:cs typeface="Arial"/>
              <a:sym typeface="Arial"/>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Después de una semana, cerca de 100 personas ingresaron su email y con ello obtuvieron </a:t>
            </a:r>
            <a:br>
              <a:rPr b="0" i="0" lang="es-PE" sz="1600" u="none" cap="none" strike="noStrike">
                <a:solidFill>
                  <a:srgbClr val="262626"/>
                </a:solidFill>
                <a:latin typeface="Calibri"/>
                <a:ea typeface="Calibri"/>
                <a:cs typeface="Calibri"/>
                <a:sym typeface="Calibri"/>
              </a:rPr>
            </a:br>
            <a:r>
              <a:rPr b="0" i="0" lang="es-PE" sz="1600" u="none" cap="none" strike="noStrike">
                <a:solidFill>
                  <a:srgbClr val="262626"/>
                </a:solidFill>
                <a:latin typeface="Calibri"/>
                <a:ea typeface="Calibri"/>
                <a:cs typeface="Calibri"/>
                <a:sym typeface="Calibri"/>
              </a:rPr>
              <a:t>su feedback.</a:t>
            </a:r>
            <a:endParaRPr b="0" i="0" sz="1400" u="none" cap="none" strike="noStrike">
              <a:solidFill>
                <a:srgbClr val="000000"/>
              </a:solidFill>
              <a:latin typeface="Arial"/>
              <a:ea typeface="Arial"/>
              <a:cs typeface="Arial"/>
              <a:sym typeface="Arial"/>
            </a:endParaRPr>
          </a:p>
        </p:txBody>
      </p:sp>
      <p:sp>
        <p:nvSpPr>
          <p:cNvPr id="250" name="Google Shape;250;p12"/>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LANDING PAGE</a:t>
            </a:r>
            <a:endParaRPr b="0" i="0" sz="1000" u="none" cap="none" strike="noStrike">
              <a:solidFill>
                <a:srgbClr val="A5A5A5"/>
              </a:solidFill>
              <a:latin typeface="Calibri"/>
              <a:ea typeface="Calibri"/>
              <a:cs typeface="Calibri"/>
              <a:sym typeface="Calibri"/>
            </a:endParaRPr>
          </a:p>
        </p:txBody>
      </p:sp>
      <p:grpSp>
        <p:nvGrpSpPr>
          <p:cNvPr id="251" name="Google Shape;251;p12"/>
          <p:cNvGrpSpPr/>
          <p:nvPr/>
        </p:nvGrpSpPr>
        <p:grpSpPr>
          <a:xfrm>
            <a:off x="1523350" y="2857500"/>
            <a:ext cx="6097300" cy="2065332"/>
            <a:chOff x="1414072" y="2857500"/>
            <a:chExt cx="6097300" cy="2065332"/>
          </a:xfrm>
        </p:grpSpPr>
        <p:pic>
          <p:nvPicPr>
            <p:cNvPr id="252" name="Google Shape;252;p12"/>
            <p:cNvPicPr preferRelativeResize="0"/>
            <p:nvPr/>
          </p:nvPicPr>
          <p:blipFill rotWithShape="1">
            <a:blip r:embed="rId3">
              <a:alphaModFix/>
            </a:blip>
            <a:srcRect b="0" l="0" r="0" t="0"/>
            <a:stretch/>
          </p:blipFill>
          <p:spPr>
            <a:xfrm>
              <a:off x="1414072" y="2857500"/>
              <a:ext cx="3074705" cy="2065332"/>
            </a:xfrm>
            <a:prstGeom prst="rect">
              <a:avLst/>
            </a:prstGeom>
            <a:noFill/>
            <a:ln cap="flat" cmpd="sng" w="12700">
              <a:solidFill>
                <a:srgbClr val="BFBFBF"/>
              </a:solidFill>
              <a:prstDash val="solid"/>
              <a:round/>
              <a:headEnd len="sm" w="sm" type="none"/>
              <a:tailEnd len="sm" w="sm" type="none"/>
            </a:ln>
          </p:spPr>
        </p:pic>
        <p:pic>
          <p:nvPicPr>
            <p:cNvPr id="253" name="Google Shape;253;p12"/>
            <p:cNvPicPr preferRelativeResize="0"/>
            <p:nvPr/>
          </p:nvPicPr>
          <p:blipFill rotWithShape="1">
            <a:blip r:embed="rId4">
              <a:alphaModFix/>
            </a:blip>
            <a:srcRect b="0" l="0" r="0" t="0"/>
            <a:stretch/>
          </p:blipFill>
          <p:spPr>
            <a:xfrm>
              <a:off x="4655225" y="2857500"/>
              <a:ext cx="2856147" cy="2065332"/>
            </a:xfrm>
            <a:prstGeom prst="rect">
              <a:avLst/>
            </a:prstGeom>
            <a:noFill/>
            <a:ln cap="flat" cmpd="sng" w="12700">
              <a:solidFill>
                <a:srgbClr val="BFBFBF"/>
              </a:solidFill>
              <a:prstDash val="solid"/>
              <a:round/>
              <a:headEnd len="sm" w="sm" type="none"/>
              <a:tailEnd len="sm" w="sm" type="none"/>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txBox="1"/>
          <p:nvPr/>
        </p:nvSpPr>
        <p:spPr>
          <a:xfrm>
            <a:off x="4751388" y="1577116"/>
            <a:ext cx="3924300" cy="2708434"/>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Joel logró validar el concepto, entendió lo que la gente pensaba y descubrió si estarían dispuestos a pagar por el producto.</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Con todos estos datos, Buffer estuvo listo para su desarrollo y lanzamiento con funciones limitadas.</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En los primeros 9 meses, adquirió con éxito 100,000 usuarios, todos comenzando con solo una página de destino.</a:t>
            </a:r>
            <a:endParaRPr b="0" i="0" sz="1400" u="none" cap="none" strike="noStrike">
              <a:solidFill>
                <a:srgbClr val="000000"/>
              </a:solidFill>
              <a:latin typeface="Arial"/>
              <a:ea typeface="Arial"/>
              <a:cs typeface="Arial"/>
              <a:sym typeface="Arial"/>
            </a:endParaRPr>
          </a:p>
        </p:txBody>
      </p:sp>
      <p:pic>
        <p:nvPicPr>
          <p:cNvPr descr="Interfaz de usuario gráfica, Sitio web&#10;&#10;Descripción generada automáticamente" id="260" name="Google Shape;260;p13"/>
          <p:cNvPicPr preferRelativeResize="0"/>
          <p:nvPr/>
        </p:nvPicPr>
        <p:blipFill rotWithShape="1">
          <a:blip r:embed="rId3">
            <a:alphaModFix/>
          </a:blip>
          <a:srcRect b="0" l="0" r="0" t="0"/>
          <a:stretch/>
        </p:blipFill>
        <p:spPr>
          <a:xfrm>
            <a:off x="321393" y="898176"/>
            <a:ext cx="3996533" cy="4440592"/>
          </a:xfrm>
          <a:prstGeom prst="rect">
            <a:avLst/>
          </a:prstGeom>
          <a:noFill/>
          <a:ln>
            <a:noFill/>
          </a:ln>
        </p:spPr>
      </p:pic>
      <p:sp>
        <p:nvSpPr>
          <p:cNvPr id="261" name="Google Shape;261;p1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LANDING PAGE</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8" name="Google Shape;268;p1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PROTOTIPO DE</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APP MÓVIL</a:t>
            </a:r>
            <a:endParaRPr/>
          </a:p>
        </p:txBody>
      </p:sp>
      <p:pic>
        <p:nvPicPr>
          <p:cNvPr id="269" name="Google Shape;269;p1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txBox="1"/>
          <p:nvPr/>
        </p:nvSpPr>
        <p:spPr>
          <a:xfrm>
            <a:off x="511341" y="912813"/>
            <a:ext cx="8164347"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CONCEPTO</a:t>
            </a:r>
            <a:endParaRPr b="1"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60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Es una versión simplificada de la aplicación que incluye solo las funcionalidades esenciales para resolver un problema específico o satisfacer una necesidad básica de los usuarios.</a:t>
            </a:r>
            <a:endParaRPr b="0" i="0" sz="1400" u="none" cap="none" strike="noStrike">
              <a:solidFill>
                <a:srgbClr val="000000"/>
              </a:solidFill>
              <a:latin typeface="Arial"/>
              <a:ea typeface="Arial"/>
              <a:cs typeface="Arial"/>
              <a:sym typeface="Arial"/>
            </a:endParaRPr>
          </a:p>
          <a:p>
            <a:pPr indent="-66675" lvl="0" marL="1800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68275" lvl="0" marL="180000" marR="0" rtl="0" algn="l">
              <a:lnSpc>
                <a:spcPct val="100000"/>
              </a:lnSpc>
              <a:spcBef>
                <a:spcPts val="0"/>
              </a:spcBef>
              <a:spcAft>
                <a:spcPts val="0"/>
              </a:spcAft>
              <a:buClr>
                <a:srgbClr val="262626"/>
              </a:buClr>
              <a:buSzPts val="1600"/>
              <a:buFont typeface="Arial"/>
              <a:buChar char="•"/>
            </a:pPr>
            <a:r>
              <a:rPr b="0" i="0" lang="es-PE" sz="1600" u="none" cap="none" strike="noStrike">
                <a:solidFill>
                  <a:srgbClr val="262626"/>
                </a:solidFill>
                <a:latin typeface="Calibri"/>
                <a:ea typeface="Calibri"/>
                <a:cs typeface="Calibri"/>
                <a:sym typeface="Calibri"/>
              </a:rPr>
              <a:t>Crear un prototipo de aplicación móvil como MVP implica diseñar y desarrollar una versión básica y funcional de la aplicación que permita validar la idea con usuarios reales.</a:t>
            </a:r>
            <a:endParaRPr b="0" i="0" sz="1400" u="none" cap="none" strike="noStrike">
              <a:solidFill>
                <a:srgbClr val="000000"/>
              </a:solidFill>
              <a:latin typeface="Arial"/>
              <a:ea typeface="Arial"/>
              <a:cs typeface="Arial"/>
              <a:sym typeface="Arial"/>
            </a:endParaRPr>
          </a:p>
        </p:txBody>
      </p:sp>
      <p:pic>
        <p:nvPicPr>
          <p:cNvPr id="276" name="Google Shape;276;p15"/>
          <p:cNvPicPr preferRelativeResize="0"/>
          <p:nvPr/>
        </p:nvPicPr>
        <p:blipFill rotWithShape="1">
          <a:blip r:embed="rId3">
            <a:alphaModFix/>
          </a:blip>
          <a:srcRect b="0" l="0" r="0" t="0"/>
          <a:stretch/>
        </p:blipFill>
        <p:spPr>
          <a:xfrm>
            <a:off x="2497710" y="2698314"/>
            <a:ext cx="4148579" cy="2333575"/>
          </a:xfrm>
          <a:prstGeom prst="rect">
            <a:avLst/>
          </a:prstGeom>
          <a:noFill/>
          <a:ln>
            <a:noFill/>
          </a:ln>
        </p:spPr>
      </p:pic>
      <p:sp>
        <p:nvSpPr>
          <p:cNvPr id="277" name="Google Shape;277;p1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PROTOTIPO DE APP MÓVIL</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PROTOTIPO DE APP MÓVIL</a:t>
            </a:r>
            <a:endParaRPr b="0" i="0" sz="1000" u="none" cap="none" strike="noStrike">
              <a:solidFill>
                <a:srgbClr val="A5A5A5"/>
              </a:solidFill>
              <a:latin typeface="Calibri"/>
              <a:ea typeface="Calibri"/>
              <a:cs typeface="Calibri"/>
              <a:sym typeface="Calibri"/>
            </a:endParaRPr>
          </a:p>
        </p:txBody>
      </p:sp>
      <p:sp>
        <p:nvSpPr>
          <p:cNvPr id="284" name="Google Shape;284;p16"/>
          <p:cNvSpPr txBox="1"/>
          <p:nvPr/>
        </p:nvSpPr>
        <p:spPr>
          <a:xfrm>
            <a:off x="489826" y="921875"/>
            <a:ext cx="8164347"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PE" sz="1400" u="none" cap="none" strike="noStrike">
                <a:solidFill>
                  <a:srgbClr val="262626"/>
                </a:solidFill>
                <a:latin typeface="Calibri"/>
                <a:ea typeface="Calibri"/>
                <a:cs typeface="Calibri"/>
                <a:sym typeface="Calibri"/>
              </a:rPr>
              <a:t>GUÍA PARA CREAR UN MVP DE UNA APP MÓVIL</a:t>
            </a:r>
            <a:endParaRPr b="0" i="0" sz="1400" u="none" cap="none" strike="noStrike">
              <a:solidFill>
                <a:srgbClr val="000000"/>
              </a:solidFill>
              <a:latin typeface="Arial"/>
              <a:ea typeface="Arial"/>
              <a:cs typeface="Arial"/>
              <a:sym typeface="Arial"/>
            </a:endParaRPr>
          </a:p>
        </p:txBody>
      </p:sp>
      <p:grpSp>
        <p:nvGrpSpPr>
          <p:cNvPr id="285" name="Google Shape;285;p16"/>
          <p:cNvGrpSpPr/>
          <p:nvPr/>
        </p:nvGrpSpPr>
        <p:grpSpPr>
          <a:xfrm>
            <a:off x="1381073" y="1345776"/>
            <a:ext cx="6263296" cy="3804788"/>
            <a:chOff x="1214564" y="1345776"/>
            <a:chExt cx="6263296" cy="3804788"/>
          </a:xfrm>
        </p:grpSpPr>
        <p:grpSp>
          <p:nvGrpSpPr>
            <p:cNvPr id="286" name="Google Shape;286;p16"/>
            <p:cNvGrpSpPr/>
            <p:nvPr/>
          </p:nvGrpSpPr>
          <p:grpSpPr>
            <a:xfrm>
              <a:off x="1214564" y="1345776"/>
              <a:ext cx="3178049" cy="1722587"/>
              <a:chOff x="158166" y="1465697"/>
              <a:chExt cx="3178049" cy="1722587"/>
            </a:xfrm>
          </p:grpSpPr>
          <p:sp>
            <p:nvSpPr>
              <p:cNvPr id="287" name="Google Shape;287;p16"/>
              <p:cNvSpPr/>
              <p:nvPr/>
            </p:nvSpPr>
            <p:spPr>
              <a:xfrm>
                <a:off x="547515" y="1465697"/>
                <a:ext cx="2788700" cy="1722587"/>
              </a:xfrm>
              <a:prstGeom prst="roundRect">
                <a:avLst>
                  <a:gd fmla="val 6762" name="adj"/>
                </a:avLst>
              </a:prstGeom>
              <a:solidFill>
                <a:srgbClr val="CCEFF2"/>
              </a:solidFill>
              <a:ln cap="flat" cmpd="sng" w="38100">
                <a:solidFill>
                  <a:srgbClr val="00B1C2"/>
                </a:solidFill>
                <a:prstDash val="solid"/>
                <a:round/>
                <a:headEnd len="sm" w="sm" type="none"/>
                <a:tailEnd len="sm" w="sm" type="none"/>
              </a:ln>
            </p:spPr>
            <p:txBody>
              <a:bodyPr anchorCtr="0" anchor="t" bIns="45700" lIns="468000" spcFirstLastPara="1" rIns="36000" wrap="square" tIns="180000">
                <a:noAutofit/>
              </a:bodyPr>
              <a:lstStyle/>
              <a:p>
                <a:pPr indent="0" lvl="0" marL="4763" marR="0" rtl="0" algn="l">
                  <a:lnSpc>
                    <a:spcPct val="100000"/>
                  </a:lnSpc>
                  <a:spcBef>
                    <a:spcPts val="0"/>
                  </a:spcBef>
                  <a:spcAft>
                    <a:spcPts val="0"/>
                  </a:spcAft>
                  <a:buNone/>
                </a:pPr>
                <a:r>
                  <a:rPr b="1" i="0" lang="es-PE" sz="1300" u="none" cap="none" strike="noStrike">
                    <a:solidFill>
                      <a:srgbClr val="00B1C2"/>
                    </a:solidFill>
                    <a:latin typeface="Calibri"/>
                    <a:ea typeface="Calibri"/>
                    <a:cs typeface="Calibri"/>
                    <a:sym typeface="Calibri"/>
                  </a:rPr>
                  <a:t>DEFINIR EL CLIENTE POTENCIAL Y SU(S) PROBLEMA(S)</a:t>
                </a:r>
                <a:endParaRPr b="1" i="0" sz="1300" u="none" cap="none" strike="noStrike">
                  <a:solidFill>
                    <a:srgbClr val="00B1C2"/>
                  </a:solidFill>
                  <a:latin typeface="Calibri"/>
                  <a:ea typeface="Calibri"/>
                  <a:cs typeface="Calibri"/>
                  <a:sym typeface="Calibri"/>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Determina quiénes son las personas a las que vas a dirigir y cuáles son sus principales problemas y/o necesidades.</a:t>
                </a:r>
                <a:endParaRPr b="0" i="0" sz="1300" u="none" cap="none" strike="noStrike">
                  <a:solidFill>
                    <a:schemeClr val="lt1"/>
                  </a:solidFill>
                  <a:latin typeface="Arial"/>
                  <a:ea typeface="Arial"/>
                  <a:cs typeface="Arial"/>
                  <a:sym typeface="Arial"/>
                </a:endParaRPr>
              </a:p>
            </p:txBody>
          </p:sp>
          <p:sp>
            <p:nvSpPr>
              <p:cNvPr id="288" name="Google Shape;288;p16"/>
              <p:cNvSpPr/>
              <p:nvPr/>
            </p:nvSpPr>
            <p:spPr>
              <a:xfrm rot="-9000000">
                <a:off x="276723" y="2017867"/>
                <a:ext cx="673990" cy="654822"/>
              </a:xfrm>
              <a:prstGeom prst="chord">
                <a:avLst>
                  <a:gd fmla="val 2700000" name="adj1"/>
                  <a:gd fmla="val 15233344" name="adj2"/>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9" name="Google Shape;289;p16"/>
              <p:cNvSpPr txBox="1"/>
              <p:nvPr/>
            </p:nvSpPr>
            <p:spPr>
              <a:xfrm>
                <a:off x="479524" y="2003825"/>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1</a:t>
                </a:r>
                <a:endParaRPr/>
              </a:p>
            </p:txBody>
          </p:sp>
        </p:grpSp>
        <p:grpSp>
          <p:nvGrpSpPr>
            <p:cNvPr id="290" name="Google Shape;290;p16"/>
            <p:cNvGrpSpPr/>
            <p:nvPr/>
          </p:nvGrpSpPr>
          <p:grpSpPr>
            <a:xfrm>
              <a:off x="4299811" y="1345776"/>
              <a:ext cx="3178049" cy="1722587"/>
              <a:chOff x="2935706" y="1481981"/>
              <a:chExt cx="3178049" cy="1722587"/>
            </a:xfrm>
          </p:grpSpPr>
          <p:sp>
            <p:nvSpPr>
              <p:cNvPr id="291" name="Google Shape;291;p16"/>
              <p:cNvSpPr/>
              <p:nvPr/>
            </p:nvSpPr>
            <p:spPr>
              <a:xfrm>
                <a:off x="3325054" y="1481981"/>
                <a:ext cx="2788701" cy="1722587"/>
              </a:xfrm>
              <a:prstGeom prst="roundRect">
                <a:avLst>
                  <a:gd fmla="val 7758" name="adj"/>
                </a:avLst>
              </a:prstGeom>
              <a:solidFill>
                <a:srgbClr val="E6F3D6"/>
              </a:solidFill>
              <a:ln cap="flat" cmpd="sng" w="38100">
                <a:solidFill>
                  <a:srgbClr val="8EC540"/>
                </a:solidFill>
                <a:prstDash val="solid"/>
                <a:round/>
                <a:headEnd len="sm" w="sm" type="none"/>
                <a:tailEnd len="sm" w="sm" type="none"/>
              </a:ln>
            </p:spPr>
            <p:txBody>
              <a:bodyPr anchorCtr="0" anchor="t" bIns="45700" lIns="468000" spcFirstLastPara="1" rIns="36000" wrap="square" tIns="180000">
                <a:noAutofit/>
              </a:bodyPr>
              <a:lstStyle/>
              <a:p>
                <a:pPr indent="0" lvl="0" marL="11725" marR="0" rtl="0" algn="l">
                  <a:lnSpc>
                    <a:spcPct val="100000"/>
                  </a:lnSpc>
                  <a:spcBef>
                    <a:spcPts val="0"/>
                  </a:spcBef>
                  <a:spcAft>
                    <a:spcPts val="0"/>
                  </a:spcAft>
                  <a:buNone/>
                </a:pPr>
                <a:r>
                  <a:rPr b="1" i="0" lang="es-PE" sz="1300" u="none" cap="none" strike="noStrike">
                    <a:solidFill>
                      <a:srgbClr val="8EC540"/>
                    </a:solidFill>
                    <a:latin typeface="Calibri"/>
                    <a:ea typeface="Calibri"/>
                    <a:cs typeface="Calibri"/>
                    <a:sym typeface="Calibri"/>
                  </a:rPr>
                  <a:t>INVESTIGAR EL MERCADO</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Analiza la competencia: observa otras aplicaciones que resuelven problemas similares.</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Identifica oportunidades: ¿qué les falta a las aplicaciones actuales que podrías mejorar?</a:t>
                </a:r>
                <a:endParaRPr b="0" i="0" sz="1300" u="none" cap="none" strike="noStrike">
                  <a:solidFill>
                    <a:schemeClr val="lt1"/>
                  </a:solidFill>
                  <a:latin typeface="Arial"/>
                  <a:ea typeface="Arial"/>
                  <a:cs typeface="Arial"/>
                  <a:sym typeface="Arial"/>
                </a:endParaRPr>
              </a:p>
            </p:txBody>
          </p:sp>
          <p:sp>
            <p:nvSpPr>
              <p:cNvPr id="292" name="Google Shape;292;p16"/>
              <p:cNvSpPr/>
              <p:nvPr/>
            </p:nvSpPr>
            <p:spPr>
              <a:xfrm rot="-9000000">
                <a:off x="3054263" y="2015863"/>
                <a:ext cx="673990" cy="654822"/>
              </a:xfrm>
              <a:prstGeom prst="chord">
                <a:avLst>
                  <a:gd fmla="val 2700000" name="adj1"/>
                  <a:gd fmla="val 15233344" name="adj2"/>
                </a:avLst>
              </a:prstGeom>
              <a:solidFill>
                <a:srgbClr val="8EC5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3" name="Google Shape;293;p16"/>
              <p:cNvSpPr txBox="1"/>
              <p:nvPr/>
            </p:nvSpPr>
            <p:spPr>
              <a:xfrm>
                <a:off x="3257063" y="2020109"/>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2</a:t>
                </a:r>
                <a:endParaRPr/>
              </a:p>
            </p:txBody>
          </p:sp>
        </p:grpSp>
        <p:sp>
          <p:nvSpPr>
            <p:cNvPr id="294" name="Google Shape;294;p16"/>
            <p:cNvSpPr/>
            <p:nvPr/>
          </p:nvSpPr>
          <p:spPr>
            <a:xfrm>
              <a:off x="1603913" y="3290403"/>
              <a:ext cx="2788700" cy="1860161"/>
            </a:xfrm>
            <a:prstGeom prst="roundRect">
              <a:avLst>
                <a:gd fmla="val 6762" name="adj"/>
              </a:avLst>
            </a:prstGeom>
            <a:solidFill>
              <a:srgbClr val="FFE2D2"/>
            </a:solidFill>
            <a:ln cap="flat" cmpd="sng" w="38100">
              <a:solidFill>
                <a:srgbClr val="FF7828"/>
              </a:solidFill>
              <a:prstDash val="solid"/>
              <a:round/>
              <a:headEnd len="sm" w="sm" type="none"/>
              <a:tailEnd len="sm" w="sm" type="none"/>
            </a:ln>
          </p:spPr>
          <p:txBody>
            <a:bodyPr anchorCtr="0" anchor="t" bIns="45700" lIns="468000" spcFirstLastPara="1" rIns="36000" wrap="square" tIns="180000">
              <a:noAutofit/>
            </a:bodyPr>
            <a:lstStyle/>
            <a:p>
              <a:pPr indent="0" lvl="0" marL="11725" marR="0" rtl="0" algn="l">
                <a:lnSpc>
                  <a:spcPct val="100000"/>
                </a:lnSpc>
                <a:spcBef>
                  <a:spcPts val="0"/>
                </a:spcBef>
                <a:spcAft>
                  <a:spcPts val="0"/>
                </a:spcAft>
                <a:buNone/>
              </a:pPr>
              <a:r>
                <a:rPr b="1" i="0" lang="es-PE" sz="1300" u="none" cap="none" strike="noStrike">
                  <a:solidFill>
                    <a:srgbClr val="FF7828"/>
                  </a:solidFill>
                  <a:latin typeface="Calibri"/>
                  <a:ea typeface="Calibri"/>
                  <a:cs typeface="Calibri"/>
                  <a:sym typeface="Calibri"/>
                </a:rPr>
                <a:t>ESTABLECER LAS FUNCIONALIDADES ESENCIALES</a:t>
              </a:r>
              <a:endParaRPr/>
            </a:p>
            <a:p>
              <a:pPr indent="0" lvl="0" marL="11725" marR="0" rtl="0" algn="l">
                <a:lnSpc>
                  <a:spcPct val="100000"/>
                </a:lnSpc>
                <a:spcBef>
                  <a:spcPts val="0"/>
                </a:spcBef>
                <a:spcAft>
                  <a:spcPts val="0"/>
                </a:spcAft>
                <a:buNone/>
              </a:pPr>
              <a:r>
                <a:rPr b="0" i="0" lang="es-PE" sz="1200" u="none" cap="none" strike="noStrike">
                  <a:solidFill>
                    <a:srgbClr val="262626"/>
                  </a:solidFill>
                  <a:latin typeface="Calibri"/>
                  <a:ea typeface="Calibri"/>
                  <a:cs typeface="Calibri"/>
                  <a:sym typeface="Calibri"/>
                </a:rPr>
                <a:t>Lista todas las funcionalidades que podrías incluir en tu aplicación.</a:t>
              </a:r>
              <a:endParaRPr/>
            </a:p>
            <a:p>
              <a:pPr indent="0" lvl="0" marL="11725" marR="0" rtl="0" algn="l">
                <a:lnSpc>
                  <a:spcPct val="100000"/>
                </a:lnSpc>
                <a:spcBef>
                  <a:spcPts val="0"/>
                </a:spcBef>
                <a:spcAft>
                  <a:spcPts val="0"/>
                </a:spcAft>
                <a:buNone/>
              </a:pPr>
              <a:r>
                <a:rPr b="0" i="0" lang="es-PE" sz="1200" u="none" cap="none" strike="noStrike">
                  <a:solidFill>
                    <a:srgbClr val="262626"/>
                  </a:solidFill>
                  <a:latin typeface="Calibri"/>
                  <a:ea typeface="Calibri"/>
                  <a:cs typeface="Calibri"/>
                  <a:sym typeface="Calibri"/>
                </a:rPr>
                <a:t>Prioriza las funcionalidades: selecciona solo las más críticas para resolver el problema principal.</a:t>
              </a:r>
              <a:endParaRPr b="0" i="0" sz="1200" u="none" cap="none" strike="noStrike">
                <a:solidFill>
                  <a:schemeClr val="lt1"/>
                </a:solidFill>
                <a:latin typeface="Arial"/>
                <a:ea typeface="Arial"/>
                <a:cs typeface="Arial"/>
                <a:sym typeface="Arial"/>
              </a:endParaRPr>
            </a:p>
          </p:txBody>
        </p:sp>
        <p:sp>
          <p:nvSpPr>
            <p:cNvPr id="295" name="Google Shape;295;p16"/>
            <p:cNvSpPr/>
            <p:nvPr/>
          </p:nvSpPr>
          <p:spPr>
            <a:xfrm rot="-9000000">
              <a:off x="1333121" y="3887543"/>
              <a:ext cx="673990" cy="654822"/>
            </a:xfrm>
            <a:prstGeom prst="chord">
              <a:avLst>
                <a:gd fmla="val 2700000" name="adj1"/>
                <a:gd fmla="val 15233344" name="adj2"/>
              </a:avLst>
            </a:prstGeom>
            <a:solidFill>
              <a:srgbClr val="FF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6" name="Google Shape;296;p16"/>
            <p:cNvSpPr txBox="1"/>
            <p:nvPr/>
          </p:nvSpPr>
          <p:spPr>
            <a:xfrm>
              <a:off x="1535922" y="3873501"/>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3</a:t>
              </a:r>
              <a:endParaRPr/>
            </a:p>
          </p:txBody>
        </p:sp>
        <p:sp>
          <p:nvSpPr>
            <p:cNvPr id="297" name="Google Shape;297;p16"/>
            <p:cNvSpPr/>
            <p:nvPr/>
          </p:nvSpPr>
          <p:spPr>
            <a:xfrm>
              <a:off x="4689160" y="3290403"/>
              <a:ext cx="2788700" cy="1860161"/>
            </a:xfrm>
            <a:prstGeom prst="roundRect">
              <a:avLst>
                <a:gd fmla="val 8008" name="adj"/>
              </a:avLst>
            </a:prstGeom>
            <a:solidFill>
              <a:srgbClr val="FFF2D1"/>
            </a:solidFill>
            <a:ln cap="flat" cmpd="sng" w="38100">
              <a:solidFill>
                <a:srgbClr val="FEC212"/>
              </a:solidFill>
              <a:prstDash val="solid"/>
              <a:round/>
              <a:headEnd len="sm" w="sm" type="none"/>
              <a:tailEnd len="sm" w="sm" type="none"/>
            </a:ln>
          </p:spPr>
          <p:txBody>
            <a:bodyPr anchorCtr="0" anchor="t" bIns="45700" lIns="468000" spcFirstLastPara="1" rIns="36000" wrap="square" tIns="180000">
              <a:noAutofit/>
            </a:bodyPr>
            <a:lstStyle/>
            <a:p>
              <a:pPr indent="0" lvl="0" marL="11725" marR="0" rtl="0" algn="l">
                <a:lnSpc>
                  <a:spcPct val="100000"/>
                </a:lnSpc>
                <a:spcBef>
                  <a:spcPts val="0"/>
                </a:spcBef>
                <a:spcAft>
                  <a:spcPts val="0"/>
                </a:spcAft>
                <a:buNone/>
              </a:pPr>
              <a:r>
                <a:rPr b="1" i="0" lang="es-PE" sz="1300" u="none" cap="none" strike="noStrike">
                  <a:solidFill>
                    <a:srgbClr val="FEC212"/>
                  </a:solidFill>
                  <a:latin typeface="Calibri"/>
                  <a:ea typeface="Calibri"/>
                  <a:cs typeface="Calibri"/>
                  <a:sym typeface="Calibri"/>
                </a:rPr>
                <a:t>CREAR WIREFRAMES Y MOCKUPS</a:t>
              </a:r>
              <a:endParaRPr/>
            </a:p>
            <a:p>
              <a:pPr indent="-133350" lvl="0" marL="133350" marR="0" rtl="0" algn="l">
                <a:lnSpc>
                  <a:spcPct val="100000"/>
                </a:lnSpc>
                <a:spcBef>
                  <a:spcPts val="0"/>
                </a:spcBef>
                <a:spcAft>
                  <a:spcPts val="0"/>
                </a:spcAft>
                <a:buClr>
                  <a:srgbClr val="FDC212"/>
                </a:buClr>
                <a:buSzPts val="1100"/>
                <a:buFont typeface="Arial"/>
                <a:buChar char="•"/>
              </a:pPr>
              <a:r>
                <a:rPr b="0" i="0" lang="es-PE" sz="1100" u="none" cap="none" strike="noStrike">
                  <a:solidFill>
                    <a:srgbClr val="262626"/>
                  </a:solidFill>
                  <a:latin typeface="Calibri"/>
                  <a:ea typeface="Calibri"/>
                  <a:cs typeface="Calibri"/>
                  <a:sym typeface="Calibri"/>
                </a:rPr>
                <a:t>Wireframes: bocetos básicos que muestran la estructura de la aplicación y la navegación entre pantallas.</a:t>
              </a:r>
              <a:endParaRPr/>
            </a:p>
            <a:p>
              <a:pPr indent="-133350" lvl="0" marL="133350" marR="0" rtl="0" algn="l">
                <a:lnSpc>
                  <a:spcPct val="100000"/>
                </a:lnSpc>
                <a:spcBef>
                  <a:spcPts val="0"/>
                </a:spcBef>
                <a:spcAft>
                  <a:spcPts val="0"/>
                </a:spcAft>
                <a:buClr>
                  <a:srgbClr val="FDC212"/>
                </a:buClr>
                <a:buSzPts val="1100"/>
                <a:buFont typeface="Arial"/>
                <a:buChar char="•"/>
              </a:pPr>
              <a:r>
                <a:rPr b="0" i="0" lang="es-PE" sz="1100" u="none" cap="none" strike="noStrike">
                  <a:solidFill>
                    <a:srgbClr val="262626"/>
                  </a:solidFill>
                  <a:latin typeface="Calibri"/>
                  <a:ea typeface="Calibri"/>
                  <a:cs typeface="Calibri"/>
                  <a:sym typeface="Calibri"/>
                </a:rPr>
                <a:t>Mockups: diseños más detallados que muestran cómo se verá la aplicación visualmente.</a:t>
              </a:r>
              <a:endParaRPr/>
            </a:p>
          </p:txBody>
        </p:sp>
        <p:sp>
          <p:nvSpPr>
            <p:cNvPr id="298" name="Google Shape;298;p16"/>
            <p:cNvSpPr/>
            <p:nvPr/>
          </p:nvSpPr>
          <p:spPr>
            <a:xfrm rot="-9000000">
              <a:off x="4418368" y="3869255"/>
              <a:ext cx="673990" cy="654822"/>
            </a:xfrm>
            <a:prstGeom prst="chord">
              <a:avLst>
                <a:gd fmla="val 2700000" name="adj1"/>
                <a:gd fmla="val 15233344" name="adj2"/>
              </a:avLst>
            </a:prstGeom>
            <a:solidFill>
              <a:srgbClr val="FE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16"/>
            <p:cNvSpPr txBox="1"/>
            <p:nvPr/>
          </p:nvSpPr>
          <p:spPr>
            <a:xfrm>
              <a:off x="4621168" y="3873501"/>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4</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PROTOTIPO DE APP MÓVIL</a:t>
            </a:r>
            <a:endParaRPr b="0" i="0" sz="1000" u="none" cap="none" strike="noStrike">
              <a:solidFill>
                <a:srgbClr val="A5A5A5"/>
              </a:solidFill>
              <a:latin typeface="Calibri"/>
              <a:ea typeface="Calibri"/>
              <a:cs typeface="Calibri"/>
              <a:sym typeface="Calibri"/>
            </a:endParaRPr>
          </a:p>
        </p:txBody>
      </p:sp>
      <p:sp>
        <p:nvSpPr>
          <p:cNvPr id="306" name="Google Shape;306;p17"/>
          <p:cNvSpPr/>
          <p:nvPr/>
        </p:nvSpPr>
        <p:spPr>
          <a:xfrm>
            <a:off x="503227" y="1424066"/>
            <a:ext cx="2539776" cy="3605134"/>
          </a:xfrm>
          <a:prstGeom prst="roundRect">
            <a:avLst>
              <a:gd fmla="val 6762" name="adj"/>
            </a:avLst>
          </a:prstGeom>
          <a:solidFill>
            <a:srgbClr val="FFD9D1"/>
          </a:solidFill>
          <a:ln cap="flat" cmpd="sng" w="38100">
            <a:solidFill>
              <a:srgbClr val="EE4639"/>
            </a:solidFill>
            <a:prstDash val="solid"/>
            <a:round/>
            <a:headEnd len="sm" w="sm" type="none"/>
            <a:tailEnd len="sm" w="sm" type="none"/>
          </a:ln>
        </p:spPr>
        <p:txBody>
          <a:bodyPr anchorCtr="0" anchor="t" bIns="45700" lIns="468000" spcFirstLastPara="1" rIns="36000" wrap="square" tIns="180000">
            <a:noAutofit/>
          </a:bodyPr>
          <a:lstStyle/>
          <a:p>
            <a:pPr indent="0" lvl="0" marL="4763" marR="0" rtl="0" algn="l">
              <a:lnSpc>
                <a:spcPct val="100000"/>
              </a:lnSpc>
              <a:spcBef>
                <a:spcPts val="0"/>
              </a:spcBef>
              <a:spcAft>
                <a:spcPts val="0"/>
              </a:spcAft>
              <a:buNone/>
            </a:pPr>
            <a:r>
              <a:rPr b="1" i="0" lang="es-PE" sz="1300" u="none" cap="none" strike="noStrike">
                <a:solidFill>
                  <a:srgbClr val="EE4639"/>
                </a:solidFill>
                <a:latin typeface="Calibri"/>
                <a:ea typeface="Calibri"/>
                <a:cs typeface="Calibri"/>
                <a:sym typeface="Calibri"/>
              </a:rPr>
              <a:t>DESARROLLAR EL MVP</a:t>
            </a:r>
            <a:endParaRPr/>
          </a:p>
          <a:p>
            <a:pPr indent="-122238" lvl="0" marL="133350" marR="0" rtl="0" algn="l">
              <a:lnSpc>
                <a:spcPct val="100000"/>
              </a:lnSpc>
              <a:spcBef>
                <a:spcPts val="0"/>
              </a:spcBef>
              <a:spcAft>
                <a:spcPts val="0"/>
              </a:spcAft>
              <a:buClr>
                <a:srgbClr val="EE4639"/>
              </a:buClr>
              <a:buSzPts val="1300"/>
              <a:buFont typeface="Arial"/>
              <a:buChar char="•"/>
            </a:pPr>
            <a:r>
              <a:rPr b="0" i="0" lang="es-PE" sz="1300" u="none" cap="none" strike="noStrike">
                <a:solidFill>
                  <a:srgbClr val="262626"/>
                </a:solidFill>
                <a:latin typeface="Calibri"/>
                <a:ea typeface="Calibri"/>
                <a:cs typeface="Calibri"/>
                <a:sym typeface="Calibri"/>
              </a:rPr>
              <a:t>Elegir la plataforma: iOS, Android o ambas. </a:t>
            </a:r>
            <a:endParaRPr/>
          </a:p>
          <a:p>
            <a:pPr indent="-122238" lvl="0" marL="133350" marR="0" rtl="0" algn="l">
              <a:lnSpc>
                <a:spcPct val="100000"/>
              </a:lnSpc>
              <a:spcBef>
                <a:spcPts val="0"/>
              </a:spcBef>
              <a:spcAft>
                <a:spcPts val="0"/>
              </a:spcAft>
              <a:buClr>
                <a:srgbClr val="EE4639"/>
              </a:buClr>
              <a:buSzPts val="1300"/>
              <a:buFont typeface="Arial"/>
              <a:buChar char="•"/>
            </a:pPr>
            <a:r>
              <a:rPr b="0" i="1" lang="es-PE" sz="1300" u="none" cap="none" strike="noStrike">
                <a:solidFill>
                  <a:srgbClr val="262626"/>
                </a:solidFill>
                <a:latin typeface="Calibri"/>
                <a:ea typeface="Calibri"/>
                <a:cs typeface="Calibri"/>
                <a:sym typeface="Calibri"/>
              </a:rPr>
              <a:t>Backend</a:t>
            </a:r>
            <a:r>
              <a:rPr b="0" i="0" lang="es-PE" sz="1300" u="none" cap="none" strike="noStrike">
                <a:solidFill>
                  <a:srgbClr val="262626"/>
                </a:solidFill>
                <a:latin typeface="Calibri"/>
                <a:ea typeface="Calibri"/>
                <a:cs typeface="Calibri"/>
                <a:sym typeface="Calibri"/>
              </a:rPr>
              <a:t>: configura un servidor si tu aplicación necesita almacenar datos o comunicarse con una base de datos.</a:t>
            </a:r>
            <a:endParaRPr/>
          </a:p>
          <a:p>
            <a:pPr indent="-122238" lvl="0" marL="133350" marR="0" rtl="0" algn="l">
              <a:lnSpc>
                <a:spcPct val="100000"/>
              </a:lnSpc>
              <a:spcBef>
                <a:spcPts val="0"/>
              </a:spcBef>
              <a:spcAft>
                <a:spcPts val="0"/>
              </a:spcAft>
              <a:buClr>
                <a:srgbClr val="EE4639"/>
              </a:buClr>
              <a:buSzPts val="1300"/>
              <a:buFont typeface="Arial"/>
              <a:buChar char="•"/>
            </a:pPr>
            <a:r>
              <a:rPr b="0" i="1" lang="es-PE" sz="1300" u="none" cap="none" strike="noStrike">
                <a:solidFill>
                  <a:srgbClr val="262626"/>
                </a:solidFill>
                <a:latin typeface="Calibri"/>
                <a:ea typeface="Calibri"/>
                <a:cs typeface="Calibri"/>
                <a:sym typeface="Calibri"/>
              </a:rPr>
              <a:t>Frontend</a:t>
            </a:r>
            <a:r>
              <a:rPr b="0" i="0" lang="es-PE" sz="1300" u="none" cap="none" strike="noStrike">
                <a:solidFill>
                  <a:srgbClr val="262626"/>
                </a:solidFill>
                <a:latin typeface="Calibri"/>
                <a:ea typeface="Calibri"/>
                <a:cs typeface="Calibri"/>
                <a:sym typeface="Calibri"/>
              </a:rPr>
              <a:t>: desarrolla la interfaz de usuario basada en los </a:t>
            </a:r>
            <a:r>
              <a:rPr b="0" i="1" lang="es-PE" sz="1300" u="none" cap="none" strike="noStrike">
                <a:solidFill>
                  <a:srgbClr val="262626"/>
                </a:solidFill>
                <a:latin typeface="Calibri"/>
                <a:ea typeface="Calibri"/>
                <a:cs typeface="Calibri"/>
                <a:sym typeface="Calibri"/>
              </a:rPr>
              <a:t>wireframes</a:t>
            </a:r>
            <a:r>
              <a:rPr b="0" i="0" lang="es-PE" sz="1300" u="none" cap="none" strike="noStrike">
                <a:solidFill>
                  <a:srgbClr val="262626"/>
                </a:solidFill>
                <a:latin typeface="Calibri"/>
                <a:ea typeface="Calibri"/>
                <a:cs typeface="Calibri"/>
                <a:sym typeface="Calibri"/>
              </a:rPr>
              <a:t> y </a:t>
            </a:r>
            <a:r>
              <a:rPr b="0" i="1" lang="es-PE" sz="1300" u="none" cap="none" strike="noStrike">
                <a:solidFill>
                  <a:srgbClr val="262626"/>
                </a:solidFill>
                <a:latin typeface="Calibri"/>
                <a:ea typeface="Calibri"/>
                <a:cs typeface="Calibri"/>
                <a:sym typeface="Calibri"/>
              </a:rPr>
              <a:t>mockups</a:t>
            </a:r>
            <a:r>
              <a:rPr b="0" i="0" lang="es-PE" sz="1300" u="none" cap="none" strike="noStrike">
                <a:solidFill>
                  <a:srgbClr val="262626"/>
                </a:solidFill>
                <a:latin typeface="Calibri"/>
                <a:ea typeface="Calibri"/>
                <a:cs typeface="Calibri"/>
                <a:sym typeface="Calibri"/>
              </a:rPr>
              <a:t>.</a:t>
            </a:r>
            <a:endParaRPr/>
          </a:p>
          <a:p>
            <a:pPr indent="-122238" lvl="0" marL="133350" marR="0" rtl="0" algn="l">
              <a:lnSpc>
                <a:spcPct val="100000"/>
              </a:lnSpc>
              <a:spcBef>
                <a:spcPts val="0"/>
              </a:spcBef>
              <a:spcAft>
                <a:spcPts val="0"/>
              </a:spcAft>
              <a:buClr>
                <a:srgbClr val="EE4639"/>
              </a:buClr>
              <a:buSzPts val="1300"/>
              <a:buFont typeface="Arial"/>
              <a:buChar char="•"/>
            </a:pPr>
            <a:r>
              <a:rPr b="0" i="0" lang="es-PE" sz="1300" u="none" cap="none" strike="noStrike">
                <a:solidFill>
                  <a:srgbClr val="262626"/>
                </a:solidFill>
                <a:latin typeface="Calibri"/>
                <a:ea typeface="Calibri"/>
                <a:cs typeface="Calibri"/>
                <a:sym typeface="Calibri"/>
              </a:rPr>
              <a:t>Funcionalidades clave: implementa las funcionalidades esenciales que identificaste.</a:t>
            </a:r>
            <a:endParaRPr b="0" i="0" sz="1300" u="none" cap="none" strike="noStrike">
              <a:solidFill>
                <a:schemeClr val="lt1"/>
              </a:solidFill>
              <a:latin typeface="Arial"/>
              <a:ea typeface="Arial"/>
              <a:cs typeface="Arial"/>
              <a:sym typeface="Arial"/>
            </a:endParaRPr>
          </a:p>
        </p:txBody>
      </p:sp>
      <p:sp>
        <p:nvSpPr>
          <p:cNvPr id="307" name="Google Shape;307;p17"/>
          <p:cNvSpPr/>
          <p:nvPr/>
        </p:nvSpPr>
        <p:spPr>
          <a:xfrm rot="-9000000">
            <a:off x="232435" y="2807399"/>
            <a:ext cx="673990" cy="654822"/>
          </a:xfrm>
          <a:prstGeom prst="chord">
            <a:avLst>
              <a:gd fmla="val 2700000" name="adj1"/>
              <a:gd fmla="val 15233344" name="adj2"/>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8" name="Google Shape;308;p17"/>
          <p:cNvSpPr txBox="1"/>
          <p:nvPr/>
        </p:nvSpPr>
        <p:spPr>
          <a:xfrm>
            <a:off x="435236" y="2793357"/>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5</a:t>
            </a:r>
            <a:endParaRPr/>
          </a:p>
        </p:txBody>
      </p:sp>
      <p:sp>
        <p:nvSpPr>
          <p:cNvPr id="309" name="Google Shape;309;p17"/>
          <p:cNvSpPr/>
          <p:nvPr/>
        </p:nvSpPr>
        <p:spPr>
          <a:xfrm>
            <a:off x="3268913" y="1424066"/>
            <a:ext cx="2539776" cy="3605134"/>
          </a:xfrm>
          <a:prstGeom prst="roundRect">
            <a:avLst>
              <a:gd fmla="val 6762" name="adj"/>
            </a:avLst>
          </a:prstGeom>
          <a:solidFill>
            <a:srgbClr val="DDEEC7"/>
          </a:solidFill>
          <a:ln cap="flat" cmpd="sng" w="38100">
            <a:solidFill>
              <a:srgbClr val="92C14E"/>
            </a:solidFill>
            <a:prstDash val="solid"/>
            <a:round/>
            <a:headEnd len="sm" w="sm" type="none"/>
            <a:tailEnd len="sm" w="sm" type="none"/>
          </a:ln>
        </p:spPr>
        <p:txBody>
          <a:bodyPr anchorCtr="0" anchor="t" bIns="45700" lIns="468000" spcFirstLastPara="1" rIns="36000" wrap="square" tIns="180000">
            <a:noAutofit/>
          </a:bodyPr>
          <a:lstStyle/>
          <a:p>
            <a:pPr indent="0" lvl="0" marL="4763" marR="0" rtl="0" algn="l">
              <a:lnSpc>
                <a:spcPct val="100000"/>
              </a:lnSpc>
              <a:spcBef>
                <a:spcPts val="0"/>
              </a:spcBef>
              <a:spcAft>
                <a:spcPts val="0"/>
              </a:spcAft>
              <a:buNone/>
            </a:pPr>
            <a:r>
              <a:rPr b="1" i="0" lang="es-PE" sz="1300" u="none" cap="none" strike="noStrike">
                <a:solidFill>
                  <a:srgbClr val="92C14E"/>
                </a:solidFill>
                <a:latin typeface="Calibri"/>
                <a:ea typeface="Calibri"/>
                <a:cs typeface="Calibri"/>
                <a:sym typeface="Calibri"/>
              </a:rPr>
              <a:t>PRUEBAS DE USUARIO</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Beta </a:t>
            </a:r>
            <a:r>
              <a:rPr b="0" i="1" lang="es-PE" sz="1300" u="none" cap="none" strike="noStrike">
                <a:solidFill>
                  <a:srgbClr val="262626"/>
                </a:solidFill>
                <a:latin typeface="Calibri"/>
                <a:ea typeface="Calibri"/>
                <a:cs typeface="Calibri"/>
                <a:sym typeface="Calibri"/>
              </a:rPr>
              <a:t>testing</a:t>
            </a:r>
            <a:r>
              <a:rPr b="0" i="0" lang="es-PE" sz="1300" u="none" cap="none" strike="noStrike">
                <a:solidFill>
                  <a:srgbClr val="262626"/>
                </a:solidFill>
                <a:latin typeface="Calibri"/>
                <a:ea typeface="Calibri"/>
                <a:cs typeface="Calibri"/>
                <a:sym typeface="Calibri"/>
              </a:rPr>
              <a:t>: lanza una versión beta a un grupo pequeño de usuarios para recoger </a:t>
            </a:r>
            <a:r>
              <a:rPr b="0" i="1" lang="es-PE" sz="1300" u="none" cap="none" strike="noStrike">
                <a:solidFill>
                  <a:srgbClr val="262626"/>
                </a:solidFill>
                <a:latin typeface="Calibri"/>
                <a:ea typeface="Calibri"/>
                <a:cs typeface="Calibri"/>
                <a:sym typeface="Calibri"/>
              </a:rPr>
              <a:t>feedback</a:t>
            </a:r>
            <a:r>
              <a:rPr b="0" i="0" lang="es-PE" sz="1300" u="none" cap="none" strike="noStrike">
                <a:solidFill>
                  <a:srgbClr val="262626"/>
                </a:solidFill>
                <a:latin typeface="Calibri"/>
                <a:ea typeface="Calibri"/>
                <a:cs typeface="Calibri"/>
                <a:sym typeface="Calibri"/>
              </a:rPr>
              <a:t>.</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Ajustes: realiza ajustes y correcciones basadas en el </a:t>
            </a:r>
            <a:r>
              <a:rPr b="0" i="1" lang="es-PE" sz="1300" u="none" cap="none" strike="noStrike">
                <a:solidFill>
                  <a:srgbClr val="262626"/>
                </a:solidFill>
                <a:latin typeface="Calibri"/>
                <a:ea typeface="Calibri"/>
                <a:cs typeface="Calibri"/>
                <a:sym typeface="Calibri"/>
              </a:rPr>
              <a:t>feedback</a:t>
            </a:r>
            <a:r>
              <a:rPr b="0" i="0" lang="es-PE" sz="1300" u="none" cap="none" strike="noStrike">
                <a:solidFill>
                  <a:srgbClr val="262626"/>
                </a:solidFill>
                <a:latin typeface="Calibri"/>
                <a:ea typeface="Calibri"/>
                <a:cs typeface="Calibri"/>
                <a:sym typeface="Calibri"/>
              </a:rPr>
              <a:t> recibido.</a:t>
            </a:r>
            <a:endParaRPr b="0" i="0" sz="1300" u="none" cap="none" strike="noStrike">
              <a:solidFill>
                <a:schemeClr val="lt1"/>
              </a:solidFill>
              <a:latin typeface="Arial"/>
              <a:ea typeface="Arial"/>
              <a:cs typeface="Arial"/>
              <a:sym typeface="Arial"/>
            </a:endParaRPr>
          </a:p>
        </p:txBody>
      </p:sp>
      <p:sp>
        <p:nvSpPr>
          <p:cNvPr id="310" name="Google Shape;310;p17"/>
          <p:cNvSpPr/>
          <p:nvPr/>
        </p:nvSpPr>
        <p:spPr>
          <a:xfrm rot="-9000000">
            <a:off x="2998121" y="2807399"/>
            <a:ext cx="673990" cy="654822"/>
          </a:xfrm>
          <a:prstGeom prst="chord">
            <a:avLst>
              <a:gd fmla="val 2700000" name="adj1"/>
              <a:gd fmla="val 15233344" name="adj2"/>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1" name="Google Shape;311;p17"/>
          <p:cNvSpPr txBox="1"/>
          <p:nvPr/>
        </p:nvSpPr>
        <p:spPr>
          <a:xfrm>
            <a:off x="3200922" y="2793357"/>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6</a:t>
            </a:r>
            <a:endParaRPr/>
          </a:p>
        </p:txBody>
      </p:sp>
      <p:sp>
        <p:nvSpPr>
          <p:cNvPr id="312" name="Google Shape;312;p17"/>
          <p:cNvSpPr/>
          <p:nvPr/>
        </p:nvSpPr>
        <p:spPr>
          <a:xfrm>
            <a:off x="6049589" y="1424066"/>
            <a:ext cx="2539776" cy="3605134"/>
          </a:xfrm>
          <a:prstGeom prst="roundRect">
            <a:avLst>
              <a:gd fmla="val 6762" name="adj"/>
            </a:avLst>
          </a:prstGeom>
          <a:solidFill>
            <a:srgbClr val="E3DCED"/>
          </a:solidFill>
          <a:ln cap="flat" cmpd="sng" w="38100">
            <a:solidFill>
              <a:srgbClr val="7150A0"/>
            </a:solidFill>
            <a:prstDash val="solid"/>
            <a:round/>
            <a:headEnd len="sm" w="sm" type="none"/>
            <a:tailEnd len="sm" w="sm" type="none"/>
          </a:ln>
        </p:spPr>
        <p:txBody>
          <a:bodyPr anchorCtr="0" anchor="t" bIns="45700" lIns="468000" spcFirstLastPara="1" rIns="36000" wrap="square" tIns="180000">
            <a:noAutofit/>
          </a:bodyPr>
          <a:lstStyle/>
          <a:p>
            <a:pPr indent="0" lvl="0" marL="4763" marR="0" rtl="0" algn="l">
              <a:lnSpc>
                <a:spcPct val="100000"/>
              </a:lnSpc>
              <a:spcBef>
                <a:spcPts val="0"/>
              </a:spcBef>
              <a:spcAft>
                <a:spcPts val="0"/>
              </a:spcAft>
              <a:buNone/>
            </a:pPr>
            <a:r>
              <a:rPr b="1" i="0" lang="es-PE" sz="1300" u="none" cap="none" strike="noStrike">
                <a:solidFill>
                  <a:srgbClr val="7150A0"/>
                </a:solidFill>
                <a:latin typeface="Calibri"/>
                <a:ea typeface="Calibri"/>
                <a:cs typeface="Calibri"/>
                <a:sym typeface="Calibri"/>
              </a:rPr>
              <a:t>LANZAMIENTO DEL MVP</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Publicación en tiendas de aplicaciones: Apple App Store, Google Play Store.</a:t>
            </a:r>
            <a:endParaRPr/>
          </a:p>
          <a:p>
            <a:pPr indent="0" lvl="0" marL="11725" marR="0" rtl="0" algn="l">
              <a:lnSpc>
                <a:spcPct val="100000"/>
              </a:lnSpc>
              <a:spcBef>
                <a:spcPts val="0"/>
              </a:spcBef>
              <a:spcAft>
                <a:spcPts val="0"/>
              </a:spcAft>
              <a:buNone/>
            </a:pPr>
            <a:r>
              <a:rPr b="0" i="0" lang="es-PE" sz="1300" u="none" cap="none" strike="noStrike">
                <a:solidFill>
                  <a:srgbClr val="262626"/>
                </a:solidFill>
                <a:latin typeface="Calibri"/>
                <a:ea typeface="Calibri"/>
                <a:cs typeface="Calibri"/>
                <a:sym typeface="Calibri"/>
              </a:rPr>
              <a:t>Marketing: promociona tu aplicación para atraer a los primeros usuarios.</a:t>
            </a:r>
            <a:endParaRPr/>
          </a:p>
        </p:txBody>
      </p:sp>
      <p:sp>
        <p:nvSpPr>
          <p:cNvPr id="313" name="Google Shape;313;p17"/>
          <p:cNvSpPr/>
          <p:nvPr/>
        </p:nvSpPr>
        <p:spPr>
          <a:xfrm rot="-9000000">
            <a:off x="5778797" y="2807399"/>
            <a:ext cx="673990" cy="654822"/>
          </a:xfrm>
          <a:prstGeom prst="chord">
            <a:avLst>
              <a:gd fmla="val 2700000" name="adj1"/>
              <a:gd fmla="val 15233344" name="adj2"/>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4" name="Google Shape;314;p17"/>
          <p:cNvSpPr txBox="1"/>
          <p:nvPr/>
        </p:nvSpPr>
        <p:spPr>
          <a:xfrm>
            <a:off x="5981598" y="2793357"/>
            <a:ext cx="3706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PE" sz="3600" u="none" cap="none" strike="noStrike">
                <a:solidFill>
                  <a:schemeClr val="lt1"/>
                </a:solidFill>
                <a:latin typeface="Calibri"/>
                <a:ea typeface="Calibri"/>
                <a:cs typeface="Calibri"/>
                <a:sym typeface="Calibri"/>
              </a:rPr>
              <a:t>7</a:t>
            </a:r>
            <a:endParaRPr/>
          </a:p>
        </p:txBody>
      </p:sp>
      <p:sp>
        <p:nvSpPr>
          <p:cNvPr id="315" name="Google Shape;315;p17"/>
          <p:cNvSpPr txBox="1"/>
          <p:nvPr/>
        </p:nvSpPr>
        <p:spPr>
          <a:xfrm>
            <a:off x="489826" y="921875"/>
            <a:ext cx="8164347"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1" i="0" lang="es-PE" sz="1400" u="none" cap="none" strike="noStrike">
                <a:solidFill>
                  <a:srgbClr val="262626"/>
                </a:solidFill>
                <a:latin typeface="Calibri"/>
                <a:ea typeface="Calibri"/>
                <a:cs typeface="Calibri"/>
                <a:sym typeface="Calibri"/>
              </a:rPr>
              <a:t>GUÍA PARA CREAR UN MVP DE UNA APP MÓVIL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55"/>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5" name="Google Shape;35;p55"/>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36" name="Google Shape;36;p55"/>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 name="Google Shape;37;p55"/>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PE"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PE" sz="3300" u="none" cap="none" strike="noStrike">
                <a:solidFill>
                  <a:schemeClr val="lt1"/>
                </a:solidFill>
                <a:latin typeface="Arial"/>
                <a:ea typeface="Arial"/>
                <a:cs typeface="Arial"/>
                <a:sym typeface="Arial"/>
              </a:rPr>
              <a:t>DE LA SESIÓN</a:t>
            </a:r>
            <a:endParaRPr/>
          </a:p>
        </p:txBody>
      </p:sp>
      <p:pic>
        <p:nvPicPr>
          <p:cNvPr id="38" name="Google Shape;38;p55"/>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39" name="Google Shape;39;p55"/>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nvSpPr>
        <p:spPr>
          <a:xfrm>
            <a:off x="503238" y="906785"/>
            <a:ext cx="5005647"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APLICACIONES PARA CREAR PROTOTIPOS DE APP MÓVIL</a:t>
            </a:r>
            <a:endParaRPr b="0" i="0" sz="1400" u="none" cap="none" strike="noStrike">
              <a:solidFill>
                <a:srgbClr val="000000"/>
              </a:solidFill>
              <a:latin typeface="Arial"/>
              <a:ea typeface="Arial"/>
              <a:cs typeface="Arial"/>
              <a:sym typeface="Arial"/>
            </a:endParaRPr>
          </a:p>
        </p:txBody>
      </p:sp>
      <p:pic>
        <p:nvPicPr>
          <p:cNvPr descr="Figma vs Sketch vs Adobe XD : Chasing the best Design Software? | by  Nikolay Buyanovskiy | Magicul | Medium" id="322" name="Google Shape;322;p18"/>
          <p:cNvPicPr preferRelativeResize="0"/>
          <p:nvPr/>
        </p:nvPicPr>
        <p:blipFill rotWithShape="1">
          <a:blip r:embed="rId3">
            <a:alphaModFix/>
          </a:blip>
          <a:srcRect b="0" l="0" r="0" t="0"/>
          <a:stretch/>
        </p:blipFill>
        <p:spPr>
          <a:xfrm>
            <a:off x="5299635" y="2270155"/>
            <a:ext cx="3376052" cy="1772427"/>
          </a:xfrm>
          <a:prstGeom prst="rect">
            <a:avLst/>
          </a:prstGeom>
          <a:noFill/>
          <a:ln>
            <a:noFill/>
          </a:ln>
        </p:spPr>
      </p:pic>
      <p:sp>
        <p:nvSpPr>
          <p:cNvPr id="323" name="Google Shape;323;p1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PROTOTIPO DE APP MÓVIL</a:t>
            </a:r>
            <a:endParaRPr b="0" i="0" sz="1000" u="none" cap="none" strike="noStrike">
              <a:solidFill>
                <a:srgbClr val="A5A5A5"/>
              </a:solidFill>
              <a:latin typeface="Calibri"/>
              <a:ea typeface="Calibri"/>
              <a:cs typeface="Calibri"/>
              <a:sym typeface="Calibri"/>
            </a:endParaRPr>
          </a:p>
        </p:txBody>
      </p:sp>
      <p:sp>
        <p:nvSpPr>
          <p:cNvPr id="324" name="Google Shape;324;p18"/>
          <p:cNvSpPr/>
          <p:nvPr/>
        </p:nvSpPr>
        <p:spPr>
          <a:xfrm>
            <a:off x="974956" y="1471880"/>
            <a:ext cx="4186619" cy="86177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PE" sz="1400" u="none" cap="none" strike="noStrike">
                <a:solidFill>
                  <a:srgbClr val="EE4639"/>
                </a:solidFill>
                <a:latin typeface="Calibri"/>
                <a:ea typeface="Calibri"/>
                <a:cs typeface="Calibri"/>
                <a:sym typeface="Calibri"/>
              </a:rPr>
              <a:t>Sketch: </a:t>
            </a:r>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Herramienta de diseño vectorial popular entre diseñadores de UX/UI. Ofrece una amplia gama de </a:t>
            </a:r>
            <a:r>
              <a:rPr b="0" i="1" lang="es-PE" sz="1400" u="none" cap="none" strike="noStrike">
                <a:solidFill>
                  <a:srgbClr val="262626"/>
                </a:solidFill>
                <a:latin typeface="Calibri"/>
                <a:ea typeface="Calibri"/>
                <a:cs typeface="Calibri"/>
                <a:sym typeface="Calibri"/>
              </a:rPr>
              <a:t>plugins</a:t>
            </a:r>
            <a:r>
              <a:rPr b="0" i="0" lang="es-PE" sz="1400" u="none" cap="none" strike="noStrike">
                <a:solidFill>
                  <a:srgbClr val="262626"/>
                </a:solidFill>
                <a:latin typeface="Calibri"/>
                <a:ea typeface="Calibri"/>
                <a:cs typeface="Calibri"/>
                <a:sym typeface="Calibri"/>
              </a:rPr>
              <a:t>, herramientas de diseño y una interfaz intuitiva.</a:t>
            </a:r>
            <a:endParaRPr/>
          </a:p>
        </p:txBody>
      </p:sp>
      <p:cxnSp>
        <p:nvCxnSpPr>
          <p:cNvPr id="325" name="Google Shape;325;p18"/>
          <p:cNvCxnSpPr/>
          <p:nvPr/>
        </p:nvCxnSpPr>
        <p:spPr>
          <a:xfrm>
            <a:off x="760555" y="1674750"/>
            <a:ext cx="0" cy="839469"/>
          </a:xfrm>
          <a:prstGeom prst="straightConnector1">
            <a:avLst/>
          </a:prstGeom>
          <a:noFill/>
          <a:ln cap="flat" cmpd="sng" w="12700">
            <a:solidFill>
              <a:srgbClr val="EE4639"/>
            </a:solidFill>
            <a:prstDash val="solid"/>
            <a:round/>
            <a:headEnd len="sm" w="sm" type="none"/>
            <a:tailEnd len="sm" w="sm" type="none"/>
          </a:ln>
        </p:spPr>
      </p:cxnSp>
      <p:sp>
        <p:nvSpPr>
          <p:cNvPr id="326" name="Google Shape;326;p18"/>
          <p:cNvSpPr/>
          <p:nvPr/>
        </p:nvSpPr>
        <p:spPr>
          <a:xfrm>
            <a:off x="974956" y="2539479"/>
            <a:ext cx="4186619" cy="107721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PE" sz="1400" u="none" cap="none" strike="noStrike">
                <a:solidFill>
                  <a:srgbClr val="EE4639"/>
                </a:solidFill>
                <a:latin typeface="Calibri"/>
                <a:ea typeface="Calibri"/>
                <a:cs typeface="Calibri"/>
                <a:sym typeface="Calibri"/>
              </a:rPr>
              <a:t>Figma:</a:t>
            </a:r>
            <a:r>
              <a:rPr b="1" i="0" lang="es-PE" sz="1400" u="none" cap="none" strike="noStrike">
                <a:solidFill>
                  <a:srgbClr val="262626"/>
                </a:solidFill>
                <a:latin typeface="Calibri"/>
                <a:ea typeface="Calibri"/>
                <a:cs typeface="Calibri"/>
                <a:sym typeface="Calibri"/>
              </a:rPr>
              <a:t> </a:t>
            </a:r>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Herramienta de diseño colaborativa basada en la web. Permite a varios usuarios trabajar en el mismo proyecto en tiempo real, ofrece prototipos interactivos y comentarios.</a:t>
            </a:r>
            <a:endParaRPr/>
          </a:p>
        </p:txBody>
      </p:sp>
      <p:sp>
        <p:nvSpPr>
          <p:cNvPr id="327" name="Google Shape;327;p18"/>
          <p:cNvSpPr/>
          <p:nvPr/>
        </p:nvSpPr>
        <p:spPr>
          <a:xfrm>
            <a:off x="974956" y="3792463"/>
            <a:ext cx="4186619" cy="1077218"/>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PE" sz="1400" u="none" cap="none" strike="noStrike">
                <a:solidFill>
                  <a:srgbClr val="EE4639"/>
                </a:solidFill>
                <a:latin typeface="Calibri"/>
                <a:ea typeface="Calibri"/>
                <a:cs typeface="Calibri"/>
                <a:sym typeface="Calibri"/>
              </a:rPr>
              <a:t>Adobe XD: </a:t>
            </a:r>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Herramienta de diseño y prototipado de Adobe. Ofrece diseño de interfaces, creación de prototipos interactivos, integración con otras herramientas de Adobe y colaboración en tiempo real.</a:t>
            </a:r>
            <a:endParaRPr/>
          </a:p>
        </p:txBody>
      </p:sp>
      <p:sp>
        <p:nvSpPr>
          <p:cNvPr id="328" name="Google Shape;328;p18"/>
          <p:cNvSpPr/>
          <p:nvPr/>
        </p:nvSpPr>
        <p:spPr>
          <a:xfrm>
            <a:off x="684213" y="148165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9" name="Google Shape;329;p18"/>
          <p:cNvCxnSpPr/>
          <p:nvPr/>
        </p:nvCxnSpPr>
        <p:spPr>
          <a:xfrm>
            <a:off x="760555" y="2733116"/>
            <a:ext cx="0" cy="1059347"/>
          </a:xfrm>
          <a:prstGeom prst="straightConnector1">
            <a:avLst/>
          </a:prstGeom>
          <a:noFill/>
          <a:ln cap="flat" cmpd="sng" w="12700">
            <a:solidFill>
              <a:srgbClr val="EE4639"/>
            </a:solidFill>
            <a:prstDash val="solid"/>
            <a:round/>
            <a:headEnd len="sm" w="sm" type="none"/>
            <a:tailEnd len="sm" w="sm" type="none"/>
          </a:ln>
        </p:spPr>
      </p:cxnSp>
      <p:sp>
        <p:nvSpPr>
          <p:cNvPr id="330" name="Google Shape;330;p18"/>
          <p:cNvSpPr/>
          <p:nvPr/>
        </p:nvSpPr>
        <p:spPr>
          <a:xfrm>
            <a:off x="684213" y="255036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1" name="Google Shape;331;p18"/>
          <p:cNvSpPr/>
          <p:nvPr/>
        </p:nvSpPr>
        <p:spPr>
          <a:xfrm>
            <a:off x="684213" y="379246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How to Choose the Best Prototyping Tool - Invision vs Marvel - Jelvix" id="337" name="Google Shape;337;p19"/>
          <p:cNvPicPr preferRelativeResize="0"/>
          <p:nvPr/>
        </p:nvPicPr>
        <p:blipFill rotWithShape="1">
          <a:blip r:embed="rId3">
            <a:alphaModFix/>
          </a:blip>
          <a:srcRect b="0" l="0" r="0" t="0"/>
          <a:stretch/>
        </p:blipFill>
        <p:spPr>
          <a:xfrm>
            <a:off x="5049825" y="1775851"/>
            <a:ext cx="3648827" cy="1662877"/>
          </a:xfrm>
          <a:prstGeom prst="rect">
            <a:avLst/>
          </a:prstGeom>
          <a:noFill/>
          <a:ln>
            <a:noFill/>
          </a:ln>
        </p:spPr>
      </p:pic>
      <p:sp>
        <p:nvSpPr>
          <p:cNvPr id="338" name="Google Shape;338;p19"/>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PROTOTIPO DE APP MÓVIL</a:t>
            </a:r>
            <a:endParaRPr b="0" i="0" sz="1000" u="none" cap="none" strike="noStrike">
              <a:solidFill>
                <a:srgbClr val="A5A5A5"/>
              </a:solidFill>
              <a:latin typeface="Calibri"/>
              <a:ea typeface="Calibri"/>
              <a:cs typeface="Calibri"/>
              <a:sym typeface="Calibri"/>
            </a:endParaRPr>
          </a:p>
        </p:txBody>
      </p:sp>
      <p:sp>
        <p:nvSpPr>
          <p:cNvPr id="339" name="Google Shape;339;p19"/>
          <p:cNvSpPr/>
          <p:nvPr/>
        </p:nvSpPr>
        <p:spPr>
          <a:xfrm>
            <a:off x="974956" y="1509355"/>
            <a:ext cx="4054239"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EE4639"/>
                </a:solidFill>
                <a:latin typeface="Calibri"/>
                <a:ea typeface="Calibri"/>
                <a:cs typeface="Calibri"/>
                <a:sym typeface="Calibri"/>
              </a:rPr>
              <a:t>InVision: </a:t>
            </a:r>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Plataforma de diseño y prototipado.</a:t>
            </a:r>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Permite crear prototipos interactivos a partir de diseños, colaboración en equipo y pruebas de usuario.</a:t>
            </a:r>
            <a:endParaRPr/>
          </a:p>
        </p:txBody>
      </p:sp>
      <p:cxnSp>
        <p:nvCxnSpPr>
          <p:cNvPr id="340" name="Google Shape;340;p19"/>
          <p:cNvCxnSpPr/>
          <p:nvPr/>
        </p:nvCxnSpPr>
        <p:spPr>
          <a:xfrm>
            <a:off x="760555" y="1712225"/>
            <a:ext cx="0" cy="839469"/>
          </a:xfrm>
          <a:prstGeom prst="straightConnector1">
            <a:avLst/>
          </a:prstGeom>
          <a:noFill/>
          <a:ln cap="flat" cmpd="sng" w="12700">
            <a:solidFill>
              <a:srgbClr val="EE4639"/>
            </a:solidFill>
            <a:prstDash val="solid"/>
            <a:round/>
            <a:headEnd len="sm" w="sm" type="none"/>
            <a:tailEnd len="sm" w="sm" type="none"/>
          </a:ln>
        </p:spPr>
      </p:cxnSp>
      <p:sp>
        <p:nvSpPr>
          <p:cNvPr id="341" name="Google Shape;341;p19"/>
          <p:cNvSpPr/>
          <p:nvPr/>
        </p:nvSpPr>
        <p:spPr>
          <a:xfrm>
            <a:off x="974956" y="2576954"/>
            <a:ext cx="3949313"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EE4639"/>
                </a:solidFill>
                <a:latin typeface="Calibri"/>
                <a:ea typeface="Calibri"/>
                <a:cs typeface="Calibri"/>
                <a:sym typeface="Calibri"/>
              </a:rPr>
              <a:t>Marvel: </a:t>
            </a:r>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Herramienta de diseño y prototipado sencilla y accesible. Ofrece creación de </a:t>
            </a:r>
            <a:r>
              <a:rPr b="0" i="1" lang="es-PE" sz="1400" u="none" cap="none" strike="noStrike">
                <a:solidFill>
                  <a:srgbClr val="262626"/>
                </a:solidFill>
                <a:latin typeface="Calibri"/>
                <a:ea typeface="Calibri"/>
                <a:cs typeface="Calibri"/>
                <a:sym typeface="Calibri"/>
              </a:rPr>
              <a:t>wireframes</a:t>
            </a:r>
            <a:r>
              <a:rPr b="0" i="0" lang="es-PE" sz="1400" u="none" cap="none" strike="noStrike">
                <a:solidFill>
                  <a:srgbClr val="262626"/>
                </a:solidFill>
                <a:latin typeface="Calibri"/>
                <a:ea typeface="Calibri"/>
                <a:cs typeface="Calibri"/>
                <a:sym typeface="Calibri"/>
              </a:rPr>
              <a:t>, prototipos interactivos y pruebas de usuario.</a:t>
            </a:r>
            <a:endParaRPr/>
          </a:p>
        </p:txBody>
      </p:sp>
      <p:sp>
        <p:nvSpPr>
          <p:cNvPr id="342" name="Google Shape;342;p19"/>
          <p:cNvSpPr/>
          <p:nvPr/>
        </p:nvSpPr>
        <p:spPr>
          <a:xfrm>
            <a:off x="684213" y="151912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3" name="Google Shape;343;p19"/>
          <p:cNvSpPr/>
          <p:nvPr/>
        </p:nvSpPr>
        <p:spPr>
          <a:xfrm>
            <a:off x="684213" y="258784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4" name="Google Shape;344;p19"/>
          <p:cNvSpPr txBox="1"/>
          <p:nvPr/>
        </p:nvSpPr>
        <p:spPr>
          <a:xfrm>
            <a:off x="503237" y="913239"/>
            <a:ext cx="4790575"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APLICACIONES PARA CREAR PROTOTIPOS DE APP MÓVIL</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1" name="Google Shape;351;p20"/>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FAN</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PAGE</a:t>
            </a:r>
            <a:endParaRPr/>
          </a:p>
        </p:txBody>
      </p:sp>
      <p:pic>
        <p:nvPicPr>
          <p:cNvPr id="352" name="Google Shape;352;p2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1"/>
          <p:cNvSpPr txBox="1"/>
          <p:nvPr/>
        </p:nvSpPr>
        <p:spPr>
          <a:xfrm>
            <a:off x="503237" y="912813"/>
            <a:ext cx="8172451" cy="193899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Una Fan Page, a diferencia de un perfil para personas, se utiliza para las empresas, blogs y marcas.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400"/>
              <a:buFont typeface="Arial"/>
              <a:buNone/>
            </a:pPr>
            <a:r>
              <a:rPr b="1" i="0" lang="es-PE" sz="1400" u="none" cap="none" strike="noStrike">
                <a:solidFill>
                  <a:srgbClr val="262626"/>
                </a:solidFill>
                <a:latin typeface="Calibri"/>
                <a:ea typeface="Calibri"/>
                <a:cs typeface="Calibri"/>
                <a:sym typeface="Calibri"/>
              </a:rPr>
              <a:t>¿Por qué es importante una Fan Page?</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262626"/>
              </a:buClr>
              <a:buSzPts val="1400"/>
              <a:buFont typeface="Arial"/>
              <a:buChar char="•"/>
            </a:pPr>
            <a:r>
              <a:rPr b="0" i="0" lang="es-PE" sz="1400" u="none" cap="none" strike="noStrike">
                <a:solidFill>
                  <a:srgbClr val="262626"/>
                </a:solidFill>
                <a:latin typeface="Calibri"/>
                <a:ea typeface="Calibri"/>
                <a:cs typeface="Calibri"/>
                <a:sym typeface="Calibri"/>
              </a:rPr>
              <a:t>Genera e incentiva mayor interacción con la gente.</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0"/>
              </a:spcBef>
              <a:spcAft>
                <a:spcPts val="0"/>
              </a:spcAft>
              <a:buClr>
                <a:schemeClr val="dk1"/>
              </a:buClr>
              <a:buSzPts val="1400"/>
              <a:buFont typeface="Arial"/>
              <a:buNone/>
            </a:pPr>
            <a:r>
              <a:t/>
            </a:r>
            <a:endParaRPr b="0" i="0" sz="14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262626"/>
              </a:buClr>
              <a:buSzPts val="1400"/>
              <a:buFont typeface="Arial"/>
              <a:buChar char="•"/>
            </a:pPr>
            <a:r>
              <a:rPr b="0" i="0" lang="es-PE" sz="1400" u="none" cap="none" strike="noStrike">
                <a:solidFill>
                  <a:srgbClr val="262626"/>
                </a:solidFill>
                <a:latin typeface="Calibri"/>
                <a:ea typeface="Calibri"/>
                <a:cs typeface="Calibri"/>
                <a:sym typeface="Calibri"/>
              </a:rPr>
              <a:t>Permite impulsar y exhibir nuestro contenido e información.</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0"/>
              </a:spcBef>
              <a:spcAft>
                <a:spcPts val="0"/>
              </a:spcAft>
              <a:buClr>
                <a:schemeClr val="dk1"/>
              </a:buClr>
              <a:buSzPts val="1400"/>
              <a:buFont typeface="Arial"/>
              <a:buNone/>
            </a:pPr>
            <a:r>
              <a:t/>
            </a:r>
            <a:endParaRPr b="0" i="0" sz="14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262626"/>
              </a:buClr>
              <a:buSzPts val="1400"/>
              <a:buFont typeface="Arial"/>
              <a:buChar char="•"/>
            </a:pPr>
            <a:r>
              <a:rPr b="0" i="0" lang="es-PE" sz="1400" u="none" cap="none" strike="noStrike">
                <a:solidFill>
                  <a:srgbClr val="262626"/>
                </a:solidFill>
                <a:latin typeface="Calibri"/>
                <a:ea typeface="Calibri"/>
                <a:cs typeface="Calibri"/>
                <a:sym typeface="Calibri"/>
              </a:rPr>
              <a:t>Permite medir y analizar nuestras campañas en forma muy completa.</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pic>
        <p:nvPicPr>
          <p:cNvPr id="360" name="Google Shape;360;p21"/>
          <p:cNvPicPr preferRelativeResize="0"/>
          <p:nvPr/>
        </p:nvPicPr>
        <p:blipFill rotWithShape="1">
          <a:blip r:embed="rId3">
            <a:alphaModFix/>
          </a:blip>
          <a:srcRect b="0" l="0" r="0" t="0"/>
          <a:stretch/>
        </p:blipFill>
        <p:spPr>
          <a:xfrm>
            <a:off x="1812511" y="2974783"/>
            <a:ext cx="2830694" cy="2151255"/>
          </a:xfrm>
          <a:prstGeom prst="rect">
            <a:avLst/>
          </a:prstGeom>
          <a:noFill/>
          <a:ln>
            <a:noFill/>
          </a:ln>
        </p:spPr>
      </p:pic>
      <p:pic>
        <p:nvPicPr>
          <p:cNvPr id="361" name="Google Shape;361;p21"/>
          <p:cNvPicPr preferRelativeResize="0"/>
          <p:nvPr/>
        </p:nvPicPr>
        <p:blipFill rotWithShape="1">
          <a:blip r:embed="rId4">
            <a:alphaModFix/>
          </a:blip>
          <a:srcRect b="12128" l="0" r="0" t="0"/>
          <a:stretch/>
        </p:blipFill>
        <p:spPr>
          <a:xfrm>
            <a:off x="4751388" y="2358997"/>
            <a:ext cx="3783012" cy="28749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2"/>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
        <p:nvSpPr>
          <p:cNvPr id="368" name="Google Shape;368;p22"/>
          <p:cNvSpPr txBox="1"/>
          <p:nvPr/>
        </p:nvSpPr>
        <p:spPr>
          <a:xfrm>
            <a:off x="503239" y="912813"/>
            <a:ext cx="7846282" cy="303159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PASOS PARA CREAR UNA FAN PAGE:</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None/>
            </a:pPr>
            <a:r>
              <a:rPr b="1" i="0" lang="es-PE" sz="2000" u="none" cap="none" strike="noStrike">
                <a:solidFill>
                  <a:srgbClr val="EE4639"/>
                </a:solidFill>
                <a:latin typeface="Arial"/>
                <a:ea typeface="Arial"/>
                <a:cs typeface="Arial"/>
                <a:sym typeface="Arial"/>
              </a:rPr>
              <a:t>+ 01.</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PLANIFICACIÓN:</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Antes de crear algo, deberías tener presente algunas cosas, por ejemplo:</a:t>
            </a:r>
            <a:endParaRPr b="0" i="0" sz="1500" u="none" cap="none" strike="noStrike">
              <a:solidFill>
                <a:srgbClr val="000000"/>
              </a:solidFill>
              <a:latin typeface="Arial"/>
              <a:ea typeface="Arial"/>
              <a:cs typeface="Arial"/>
              <a:sym typeface="Arial"/>
            </a:endParaRPr>
          </a:p>
          <a:p>
            <a:pPr indent="-241300" lvl="0" marL="354625" marR="0" rtl="0" algn="l">
              <a:lnSpc>
                <a:spcPct val="100000"/>
              </a:lnSpc>
              <a:spcBef>
                <a:spcPts val="0"/>
              </a:spcBef>
              <a:spcAft>
                <a:spcPts val="0"/>
              </a:spcAft>
              <a:buClr>
                <a:schemeClr val="dk1"/>
              </a:buClr>
              <a:buSzPts val="1600"/>
              <a:buFont typeface="Calibri"/>
              <a:buNone/>
            </a:pPr>
            <a:r>
              <a:t/>
            </a:r>
            <a:endParaRPr b="0" i="0" sz="1500" u="none" cap="none" strike="noStrike">
              <a:solidFill>
                <a:srgbClr val="262626"/>
              </a:solidFill>
              <a:latin typeface="Calibri"/>
              <a:ea typeface="Calibri"/>
              <a:cs typeface="Calibri"/>
              <a:sym typeface="Calibri"/>
            </a:endParaRPr>
          </a:p>
          <a:p>
            <a:pPr indent="-171450" lvl="1"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¿Quiénes son tus consumidores?</a:t>
            </a:r>
            <a:endParaRPr b="0" i="0" sz="1500" u="none" cap="none" strike="noStrike">
              <a:solidFill>
                <a:srgbClr val="000000"/>
              </a:solidFill>
              <a:latin typeface="Arial"/>
              <a:ea typeface="Arial"/>
              <a:cs typeface="Arial"/>
              <a:sym typeface="Arial"/>
            </a:endParaRPr>
          </a:p>
          <a:p>
            <a:pPr indent="-171450" lvl="1"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¿Qué les gusta leer o ver en Redes sociales?</a:t>
            </a:r>
            <a:endParaRPr b="0" i="0" sz="1500" u="none" cap="none" strike="noStrike">
              <a:solidFill>
                <a:srgbClr val="000000"/>
              </a:solidFill>
              <a:latin typeface="Arial"/>
              <a:ea typeface="Arial"/>
              <a:cs typeface="Arial"/>
              <a:sym typeface="Arial"/>
            </a:endParaRPr>
          </a:p>
          <a:p>
            <a:pPr indent="-171450" lvl="1"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¿Cómo comunicarse con ellos?</a:t>
            </a:r>
            <a:endParaRPr b="0" i="0" sz="1500" u="none" cap="none" strike="noStrike">
              <a:solidFill>
                <a:srgbClr val="000000"/>
              </a:solidFill>
              <a:latin typeface="Arial"/>
              <a:ea typeface="Arial"/>
              <a:cs typeface="Arial"/>
              <a:sym typeface="Arial"/>
            </a:endParaRPr>
          </a:p>
          <a:p>
            <a:pPr indent="-171450" lvl="1"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¿Cuál será tu “personalidad”?</a:t>
            </a:r>
            <a:endParaRPr b="0" i="0" sz="15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Es importante definir esto para generar más impacto y que los mensajes sean más claros y mejor dirigidos. El alcance será más efectivo.</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3"/>
          <p:cNvSpPr/>
          <p:nvPr/>
        </p:nvSpPr>
        <p:spPr>
          <a:xfrm>
            <a:off x="503238" y="912813"/>
            <a:ext cx="8172450"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nterfaz de usuario gráfica, Aplicación&#10;&#10;Descripción generada automáticamente" id="375" name="Google Shape;375;p23"/>
          <p:cNvPicPr preferRelativeResize="0"/>
          <p:nvPr/>
        </p:nvPicPr>
        <p:blipFill rotWithShape="1">
          <a:blip r:embed="rId3">
            <a:alphaModFix/>
          </a:blip>
          <a:srcRect b="0" l="0" r="0" t="0"/>
          <a:stretch/>
        </p:blipFill>
        <p:spPr>
          <a:xfrm>
            <a:off x="2022371" y="1449126"/>
            <a:ext cx="5099258" cy="3101610"/>
          </a:xfrm>
          <a:prstGeom prst="rect">
            <a:avLst/>
          </a:prstGeom>
          <a:noFill/>
          <a:ln cap="flat" cmpd="sng" w="12700">
            <a:solidFill>
              <a:srgbClr val="BFBFBF"/>
            </a:solidFill>
            <a:prstDash val="solid"/>
            <a:round/>
            <a:headEnd len="sm" w="sm" type="none"/>
            <a:tailEnd len="sm" w="sm" type="none"/>
          </a:ln>
        </p:spPr>
      </p:pic>
      <p:sp>
        <p:nvSpPr>
          <p:cNvPr id="376" name="Google Shape;376;p2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Interfaz de usuario gráfica, Aplicación&#10;&#10;Descripción generada automáticamente" id="382" name="Google Shape;382;p24"/>
          <p:cNvPicPr preferRelativeResize="0"/>
          <p:nvPr/>
        </p:nvPicPr>
        <p:blipFill rotWithShape="1">
          <a:blip r:embed="rId3">
            <a:alphaModFix/>
          </a:blip>
          <a:srcRect b="0" l="0" r="0" t="0"/>
          <a:stretch/>
        </p:blipFill>
        <p:spPr>
          <a:xfrm>
            <a:off x="4751389" y="1229194"/>
            <a:ext cx="3139218" cy="3165598"/>
          </a:xfrm>
          <a:prstGeom prst="rect">
            <a:avLst/>
          </a:prstGeom>
          <a:noFill/>
          <a:ln cap="flat" cmpd="sng" w="12700">
            <a:solidFill>
              <a:srgbClr val="BFBFBF"/>
            </a:solidFill>
            <a:prstDash val="solid"/>
            <a:round/>
            <a:headEnd len="sm" w="sm" type="none"/>
            <a:tailEnd len="sm" w="sm" type="none"/>
          </a:ln>
        </p:spPr>
      </p:pic>
      <p:sp>
        <p:nvSpPr>
          <p:cNvPr id="383" name="Google Shape;383;p24"/>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
        <p:nvSpPr>
          <p:cNvPr id="384" name="Google Shape;384;p24"/>
          <p:cNvSpPr txBox="1"/>
          <p:nvPr/>
        </p:nvSpPr>
        <p:spPr>
          <a:xfrm>
            <a:off x="503239" y="912813"/>
            <a:ext cx="3469154" cy="13234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2000" u="none" cap="none" strike="noStrike">
                <a:solidFill>
                  <a:srgbClr val="EE4639"/>
                </a:solidFill>
                <a:latin typeface="Arial"/>
                <a:ea typeface="Arial"/>
                <a:cs typeface="Arial"/>
                <a:sym typeface="Arial"/>
              </a:rPr>
              <a:t>+ 02.</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SELECCIONAR PÁGINA:</a:t>
            </a:r>
            <a:endParaRPr b="1" i="0" sz="1600" u="none" cap="none" strike="noStrike">
              <a:solidFill>
                <a:srgbClr val="EE4639"/>
              </a:solidFill>
              <a:latin typeface="Calibri"/>
              <a:ea typeface="Calibri"/>
              <a:cs typeface="Calibri"/>
              <a:sym typeface="Calibri"/>
            </a:endParaRPr>
          </a:p>
          <a:p>
            <a:pPr indent="-166688" lvl="0" marL="177800" marR="0" rtl="0" algn="l">
              <a:lnSpc>
                <a:spcPct val="100000"/>
              </a:lnSpc>
              <a:spcBef>
                <a:spcPts val="60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Debes tener una cuenta real.</a:t>
            </a:r>
            <a:endParaRPr b="0" i="0" sz="1500" u="none" cap="none" strike="noStrike">
              <a:solidFill>
                <a:srgbClr val="000000"/>
              </a:solidFill>
              <a:latin typeface="Arial"/>
              <a:ea typeface="Arial"/>
              <a:cs typeface="Arial"/>
              <a:sym typeface="Arial"/>
            </a:endParaRPr>
          </a:p>
          <a:p>
            <a:pPr indent="-166688" lvl="0"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Creas tu página desde tu cuenta personal.</a:t>
            </a:r>
            <a:endParaRPr b="0" i="0" sz="1500" u="none" cap="none" strike="noStrike">
              <a:solidFill>
                <a:srgbClr val="000000"/>
              </a:solidFill>
              <a:latin typeface="Arial"/>
              <a:ea typeface="Arial"/>
              <a:cs typeface="Arial"/>
              <a:sym typeface="Arial"/>
            </a:endParaRPr>
          </a:p>
          <a:p>
            <a:pPr indent="-166688" lvl="0" marL="177800" marR="0" rtl="0" algn="l">
              <a:lnSpc>
                <a:spcPct val="100000"/>
              </a:lnSpc>
              <a:spcBef>
                <a:spcPts val="0"/>
              </a:spcBef>
              <a:spcAft>
                <a:spcPts val="0"/>
              </a:spcAft>
              <a:buClr>
                <a:srgbClr val="EE4639"/>
              </a:buClr>
              <a:buSzPts val="1500"/>
              <a:buFont typeface="Arial"/>
              <a:buChar char="•"/>
            </a:pPr>
            <a:r>
              <a:rPr b="0" i="0" lang="es-PE" sz="1500" u="none" cap="none" strike="noStrike">
                <a:solidFill>
                  <a:srgbClr val="262626"/>
                </a:solidFill>
                <a:latin typeface="Calibri"/>
                <a:ea typeface="Calibri"/>
                <a:cs typeface="Calibri"/>
                <a:sym typeface="Calibri"/>
              </a:rPr>
              <a:t>Inicio &gt; Opciones &gt; Página</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Interfaz de usuario gráfica, Aplicación&#10;&#10;Descripción generada automáticamente" id="390" name="Google Shape;390;p25"/>
          <p:cNvPicPr preferRelativeResize="0"/>
          <p:nvPr/>
        </p:nvPicPr>
        <p:blipFill rotWithShape="1">
          <a:blip r:embed="rId3">
            <a:alphaModFix/>
          </a:blip>
          <a:srcRect b="0" l="0" r="0" t="0"/>
          <a:stretch/>
        </p:blipFill>
        <p:spPr>
          <a:xfrm>
            <a:off x="2365377" y="2243985"/>
            <a:ext cx="4413246" cy="2781290"/>
          </a:xfrm>
          <a:prstGeom prst="rect">
            <a:avLst/>
          </a:prstGeom>
          <a:noFill/>
          <a:ln cap="flat" cmpd="sng" w="12700">
            <a:solidFill>
              <a:srgbClr val="BFBFBF"/>
            </a:solidFill>
            <a:prstDash val="solid"/>
            <a:round/>
            <a:headEnd len="sm" w="sm" type="none"/>
            <a:tailEnd len="sm" w="sm" type="none"/>
          </a:ln>
        </p:spPr>
      </p:pic>
      <p:sp>
        <p:nvSpPr>
          <p:cNvPr id="391" name="Google Shape;391;p2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
        <p:nvSpPr>
          <p:cNvPr id="392" name="Google Shape;392;p25"/>
          <p:cNvSpPr txBox="1"/>
          <p:nvPr/>
        </p:nvSpPr>
        <p:spPr>
          <a:xfrm>
            <a:off x="503238" y="912813"/>
            <a:ext cx="8172449" cy="10926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2000" u="none" cap="none" strike="noStrike">
                <a:solidFill>
                  <a:srgbClr val="EE4639"/>
                </a:solidFill>
                <a:latin typeface="Arial"/>
                <a:ea typeface="Arial"/>
                <a:cs typeface="Arial"/>
                <a:sym typeface="Arial"/>
              </a:rPr>
              <a:t>+ 03.</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CREAR LA PÁGINA:</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Te aparecerá una opción por si quieres crear una página para una empresa o una marca, o una comunidad como la que necesitaría un personaje público.</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Interfaz de usuario gráfica, Aplicación&#10;&#10;Descripción generada automáticamente" id="398" name="Google Shape;398;p26"/>
          <p:cNvPicPr preferRelativeResize="0"/>
          <p:nvPr/>
        </p:nvPicPr>
        <p:blipFill rotWithShape="1">
          <a:blip r:embed="rId3">
            <a:alphaModFix/>
          </a:blip>
          <a:srcRect b="0" l="0" r="0" t="0"/>
          <a:stretch/>
        </p:blipFill>
        <p:spPr>
          <a:xfrm>
            <a:off x="2406458" y="2168752"/>
            <a:ext cx="4331083" cy="2786020"/>
          </a:xfrm>
          <a:prstGeom prst="rect">
            <a:avLst/>
          </a:prstGeom>
          <a:noFill/>
          <a:ln cap="flat" cmpd="sng" w="12700">
            <a:solidFill>
              <a:srgbClr val="BFBFBF"/>
            </a:solidFill>
            <a:prstDash val="solid"/>
            <a:round/>
            <a:headEnd len="sm" w="sm" type="none"/>
            <a:tailEnd len="sm" w="sm" type="none"/>
          </a:ln>
        </p:spPr>
      </p:pic>
      <p:sp>
        <p:nvSpPr>
          <p:cNvPr id="399" name="Google Shape;399;p2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
        <p:nvSpPr>
          <p:cNvPr id="400" name="Google Shape;400;p26"/>
          <p:cNvSpPr txBox="1"/>
          <p:nvPr/>
        </p:nvSpPr>
        <p:spPr>
          <a:xfrm>
            <a:off x="503238" y="912813"/>
            <a:ext cx="8172449" cy="10926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2000" u="none" cap="none" strike="noStrike">
                <a:solidFill>
                  <a:srgbClr val="EE4639"/>
                </a:solidFill>
                <a:latin typeface="Arial"/>
                <a:ea typeface="Arial"/>
                <a:cs typeface="Arial"/>
                <a:sym typeface="Arial"/>
              </a:rPr>
              <a:t>+ 04.</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COLOCAR LA INFORMACIÓN DE LA EMPRESA:</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Aquí deberás consignar toda la información de la empresa como el nombre, la industria, categoría, dirección, etc.</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7"/>
          <p:cNvSpPr/>
          <p:nvPr/>
        </p:nvSpPr>
        <p:spPr>
          <a:xfrm>
            <a:off x="503238" y="912813"/>
            <a:ext cx="8172450"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nterfaz de usuario gráfica, Texto, Aplicación&#10;&#10;Descripción generada automáticamente" id="407" name="Google Shape;407;p27"/>
          <p:cNvPicPr preferRelativeResize="0"/>
          <p:nvPr/>
        </p:nvPicPr>
        <p:blipFill rotWithShape="1">
          <a:blip r:embed="rId3">
            <a:alphaModFix/>
          </a:blip>
          <a:srcRect b="0" l="0" r="0" t="0"/>
          <a:stretch/>
        </p:blipFill>
        <p:spPr>
          <a:xfrm>
            <a:off x="2169945" y="1419892"/>
            <a:ext cx="4839035" cy="3116667"/>
          </a:xfrm>
          <a:prstGeom prst="rect">
            <a:avLst/>
          </a:prstGeom>
          <a:noFill/>
          <a:ln cap="flat" cmpd="sng" w="12700">
            <a:solidFill>
              <a:srgbClr val="BFBFBF"/>
            </a:solidFill>
            <a:prstDash val="solid"/>
            <a:round/>
            <a:headEnd len="sm" w="sm" type="none"/>
            <a:tailEnd len="sm" w="sm" type="none"/>
          </a:ln>
        </p:spPr>
      </p:pic>
      <p:sp>
        <p:nvSpPr>
          <p:cNvPr id="408" name="Google Shape;408;p2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 name="Google Shape;46;p2"/>
          <p:cNvSpPr txBox="1"/>
          <p:nvPr/>
        </p:nvSpPr>
        <p:spPr>
          <a:xfrm>
            <a:off x="1282298" y="918372"/>
            <a:ext cx="5521727" cy="3447098"/>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Una vez elegida la hipótesis de solución, se debe contrastar esta hipótesis. Esto es, haciendo los experimentos necesarios para validar el problema y/o validar la solución.</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Debido a que poner en marcha un negocio puede ser costoso por las inversiones y los gastos fijos, utilizamos un producto mínimo viable para hacer estos experimentos hasta validar nuestro modelo de negocio. De este modo, minimizamos inversiones y riesgos para lanzar un producto o servicio previamente aceptado por los consumidores.</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En esta sesión, aprenderemos cómo utilizar un producto mínimo viable para recibir retroalimentación de nuestros clientes potenciales, conocer los procesos de la cadena de valor del negocio, acortar el gap entre lo que ofrecemos y lo que el consumidor necesita y desea y, finalmente, podamos demostrar si el mercado estaría dispuesto a pagar por los productos o servicios que vamos a ofrecer.</a:t>
            </a:r>
            <a:endParaRPr b="0" i="0" sz="1400" u="none" cap="none" strike="noStrike">
              <a:solidFill>
                <a:srgbClr val="000000"/>
              </a:solidFill>
              <a:latin typeface="Calibri"/>
              <a:ea typeface="Calibri"/>
              <a:cs typeface="Calibri"/>
              <a:sym typeface="Calibri"/>
            </a:endParaRPr>
          </a:p>
        </p:txBody>
      </p:sp>
      <p:pic>
        <p:nvPicPr>
          <p:cNvPr id="47" name="Google Shape;47;p2"/>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pic>
        <p:nvPicPr>
          <p:cNvPr id="48" name="Google Shape;48;p2"/>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49" name="Google Shape;49;p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 name="Google Shape;50;p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a:p>
        </p:txBody>
      </p:sp>
      <p:pic>
        <p:nvPicPr>
          <p:cNvPr id="51" name="Google Shape;51;p2"/>
          <p:cNvPicPr preferRelativeResize="0"/>
          <p:nvPr/>
        </p:nvPicPr>
        <p:blipFill rotWithShape="1">
          <a:blip r:embed="rId3">
            <a:alphaModFix/>
          </a:blip>
          <a:srcRect b="0" l="0" r="0" t="0"/>
          <a:stretch/>
        </p:blipFill>
        <p:spPr>
          <a:xfrm>
            <a:off x="1010839" y="1816820"/>
            <a:ext cx="117851" cy="121369"/>
          </a:xfrm>
          <a:prstGeom prst="rect">
            <a:avLst/>
          </a:prstGeom>
          <a:noFill/>
          <a:ln>
            <a:noFill/>
          </a:ln>
        </p:spPr>
      </p:pic>
      <p:pic>
        <p:nvPicPr>
          <p:cNvPr id="52" name="Google Shape;52;p2"/>
          <p:cNvPicPr preferRelativeResize="0"/>
          <p:nvPr/>
        </p:nvPicPr>
        <p:blipFill rotWithShape="1">
          <a:blip r:embed="rId3">
            <a:alphaModFix/>
          </a:blip>
          <a:srcRect b="0" l="0" r="0" t="0"/>
          <a:stretch/>
        </p:blipFill>
        <p:spPr>
          <a:xfrm>
            <a:off x="1010839" y="3090984"/>
            <a:ext cx="117851" cy="1213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
        <p:nvSpPr>
          <p:cNvPr id="415" name="Google Shape;415;p28"/>
          <p:cNvSpPr txBox="1"/>
          <p:nvPr/>
        </p:nvSpPr>
        <p:spPr>
          <a:xfrm>
            <a:off x="503238" y="912813"/>
            <a:ext cx="8172449" cy="287771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1" i="0" lang="es-PE" sz="2000" u="none" cap="none" strike="noStrike">
                <a:solidFill>
                  <a:srgbClr val="EE4639"/>
                </a:solidFill>
                <a:latin typeface="Arial"/>
                <a:ea typeface="Arial"/>
                <a:cs typeface="Arial"/>
                <a:sym typeface="Arial"/>
              </a:rPr>
              <a:t>+ 05.</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FOTO DE PERFIL Y DE PORTADA</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Habiendo terminado la parte de los datos, te guiará a la siguiente que es donde podrás poner la foto del perfil y la portada. Esta parte no es necesaria completarla en este momento si aún no has decidido. Se puede hacer luego, por ende, esta parte es opcional</a:t>
            </a:r>
            <a:endParaRPr/>
          </a:p>
          <a:p>
            <a:pPr indent="0" lvl="0" marL="11725"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None/>
            </a:pPr>
            <a:r>
              <a:rPr b="1" i="0" lang="es-PE" sz="2000" u="none" cap="none" strike="noStrike">
                <a:solidFill>
                  <a:srgbClr val="EE4639"/>
                </a:solidFill>
                <a:latin typeface="Arial"/>
                <a:ea typeface="Arial"/>
                <a:cs typeface="Arial"/>
                <a:sym typeface="Arial"/>
              </a:rPr>
              <a:t>+ 06.</a:t>
            </a:r>
            <a:br>
              <a:rPr b="1" i="0" lang="es-PE" sz="1600" u="none" cap="none" strike="noStrike">
                <a:solidFill>
                  <a:srgbClr val="EE4639"/>
                </a:solidFill>
                <a:latin typeface="Calibri"/>
                <a:ea typeface="Calibri"/>
                <a:cs typeface="Calibri"/>
                <a:sym typeface="Calibri"/>
              </a:rPr>
            </a:br>
            <a:r>
              <a:rPr b="1" i="0" lang="es-PE" sz="1600" u="none" cap="none" strike="noStrike">
                <a:solidFill>
                  <a:srgbClr val="EE4639"/>
                </a:solidFill>
                <a:latin typeface="Calibri"/>
                <a:ea typeface="Calibri"/>
                <a:cs typeface="Calibri"/>
                <a:sym typeface="Calibri"/>
              </a:rPr>
              <a:t>CONFIGURAR LA PÁGINA</a:t>
            </a:r>
            <a:endParaRPr b="1" i="0" sz="1600" u="none" cap="none" strike="noStrike">
              <a:solidFill>
                <a:srgbClr val="EE4639"/>
              </a:solidFill>
              <a:latin typeface="Calibri"/>
              <a:ea typeface="Calibri"/>
              <a:cs typeface="Calibri"/>
              <a:sym typeface="Calibri"/>
            </a:endParaRPr>
          </a:p>
          <a:p>
            <a:pPr indent="0" lvl="0" marL="11725" marR="0" rtl="0" algn="l">
              <a:lnSpc>
                <a:spcPct val="100000"/>
              </a:lnSpc>
              <a:spcBef>
                <a:spcPts val="600"/>
              </a:spcBef>
              <a:spcAft>
                <a:spcPts val="0"/>
              </a:spcAft>
              <a:buClr>
                <a:srgbClr val="000000"/>
              </a:buClr>
              <a:buSzPts val="1500"/>
              <a:buFont typeface="Arial"/>
              <a:buNone/>
            </a:pPr>
            <a:r>
              <a:rPr b="0" i="0" lang="es-PE" sz="1500" u="none" cap="none" strike="noStrike">
                <a:solidFill>
                  <a:srgbClr val="262626"/>
                </a:solidFill>
                <a:latin typeface="Calibri"/>
                <a:ea typeface="Calibri"/>
                <a:cs typeface="Calibri"/>
                <a:sym typeface="Calibri"/>
              </a:rPr>
              <a:t>En esta etapa final solo queda armar la página con los detalles que más gusten y que estén disponibles. Se pueden añadir las fotos de perfil y portada si no se hizo antes, se activan las respuestas automáticas, se puede invitar a tus amigos a que digan que “les gusta” tu página, activar notificaciones, etc. </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nvSpPr>
        <p:spPr>
          <a:xfrm>
            <a:off x="503237" y="912813"/>
            <a:ext cx="8172451" cy="1846659"/>
          </a:xfrm>
          <a:prstGeom prst="rect">
            <a:avLst/>
          </a:prstGeom>
          <a:noFill/>
          <a:ln>
            <a:noFill/>
          </a:ln>
        </p:spPr>
        <p:txBody>
          <a:bodyPr anchorCtr="0" anchor="t" bIns="0" lIns="0" spcFirstLastPara="1" rIns="0" wrap="square" tIns="0">
            <a:spAutoFit/>
          </a:bodyPr>
          <a:lstStyle/>
          <a:p>
            <a:pPr indent="-166688"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Las métricas, indicadores de medición, KPI’s, etc., nos indican si nuestras estrategias están funcionando, nos alertan en caso de que los resultados no vayan por buen camino y nos permiten –si las obtenemos a tiempo- corregir nuestro accionar.</a:t>
            </a:r>
            <a:endParaRPr b="0" i="0" sz="1500" u="none" cap="none" strike="noStrike">
              <a:solidFill>
                <a:srgbClr val="000000"/>
              </a:solidFill>
              <a:latin typeface="Arial"/>
              <a:ea typeface="Arial"/>
              <a:cs typeface="Arial"/>
              <a:sym typeface="Arial"/>
            </a:endParaRPr>
          </a:p>
          <a:p>
            <a:pPr indent="-71438"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También las métricas tienen un trasfondo moral, ya que legitiman el trabajo que vienen realizando las personas a cargo de diferentes partes del proyecto.</a:t>
            </a:r>
            <a:endParaRPr b="0" i="0" sz="1500" u="none" cap="none" strike="noStrike">
              <a:solidFill>
                <a:srgbClr val="000000"/>
              </a:solidFill>
              <a:latin typeface="Arial"/>
              <a:ea typeface="Arial"/>
              <a:cs typeface="Arial"/>
              <a:sym typeface="Arial"/>
            </a:endParaRPr>
          </a:p>
          <a:p>
            <a:pPr indent="-71438"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66688"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En resumen, la métricas nos permiten corregir el accionar en busca de obtener el resultado buscado.</a:t>
            </a:r>
            <a:endParaRPr b="0" i="0" sz="1500" u="none" cap="none" strike="noStrike">
              <a:solidFill>
                <a:srgbClr val="000000"/>
              </a:solidFill>
              <a:latin typeface="Arial"/>
              <a:ea typeface="Arial"/>
              <a:cs typeface="Arial"/>
              <a:sym typeface="Arial"/>
            </a:endParaRPr>
          </a:p>
        </p:txBody>
      </p:sp>
      <p:pic>
        <p:nvPicPr>
          <p:cNvPr descr="Interfaz de usuario gráfica&#10;&#10;Descripción generada automáticamente" id="422" name="Google Shape;422;p29"/>
          <p:cNvPicPr preferRelativeResize="0"/>
          <p:nvPr/>
        </p:nvPicPr>
        <p:blipFill rotWithShape="1">
          <a:blip r:embed="rId3">
            <a:alphaModFix/>
          </a:blip>
          <a:srcRect b="0" l="0" r="0" t="0"/>
          <a:stretch/>
        </p:blipFill>
        <p:spPr>
          <a:xfrm>
            <a:off x="2219645" y="2955529"/>
            <a:ext cx="4704710" cy="2278459"/>
          </a:xfrm>
          <a:prstGeom prst="rect">
            <a:avLst/>
          </a:prstGeom>
          <a:noFill/>
          <a:ln>
            <a:noFill/>
          </a:ln>
        </p:spPr>
      </p:pic>
      <p:sp>
        <p:nvSpPr>
          <p:cNvPr id="423" name="Google Shape;423;p29"/>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nvSpPr>
        <p:spPr>
          <a:xfrm>
            <a:off x="503237" y="912813"/>
            <a:ext cx="3343727"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Algunas de las métricas más comunes:</a:t>
            </a:r>
            <a:endParaRPr b="0" i="0" sz="1400" u="none" cap="none" strike="noStrike">
              <a:solidFill>
                <a:srgbClr val="000000"/>
              </a:solidFill>
              <a:latin typeface="Arial"/>
              <a:ea typeface="Arial"/>
              <a:cs typeface="Arial"/>
              <a:sym typeface="Arial"/>
            </a:endParaRPr>
          </a:p>
        </p:txBody>
      </p:sp>
      <p:sp>
        <p:nvSpPr>
          <p:cNvPr id="430" name="Google Shape;430;p30"/>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FAN PAGE</a:t>
            </a:r>
            <a:endParaRPr b="0" i="0" sz="1000" u="none" cap="none" strike="noStrike">
              <a:solidFill>
                <a:srgbClr val="A5A5A5"/>
              </a:solidFill>
              <a:latin typeface="Calibri"/>
              <a:ea typeface="Calibri"/>
              <a:cs typeface="Calibri"/>
              <a:sym typeface="Calibri"/>
            </a:endParaRPr>
          </a:p>
        </p:txBody>
      </p:sp>
      <p:pic>
        <p:nvPicPr>
          <p:cNvPr id="431" name="Google Shape;431;p30"/>
          <p:cNvPicPr preferRelativeResize="0"/>
          <p:nvPr/>
        </p:nvPicPr>
        <p:blipFill rotWithShape="1">
          <a:blip r:embed="rId3">
            <a:alphaModFix/>
          </a:blip>
          <a:srcRect b="0" l="0" r="0" t="0"/>
          <a:stretch/>
        </p:blipFill>
        <p:spPr>
          <a:xfrm>
            <a:off x="4751389" y="0"/>
            <a:ext cx="4392611" cy="5715000"/>
          </a:xfrm>
          <a:prstGeom prst="rect">
            <a:avLst/>
          </a:prstGeom>
          <a:noFill/>
          <a:ln>
            <a:noFill/>
          </a:ln>
        </p:spPr>
      </p:pic>
      <p:sp>
        <p:nvSpPr>
          <p:cNvPr id="432" name="Google Shape;432;p30"/>
          <p:cNvSpPr/>
          <p:nvPr/>
        </p:nvSpPr>
        <p:spPr>
          <a:xfrm>
            <a:off x="961474" y="1271004"/>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Cantidad de Ventas</a:t>
            </a:r>
            <a:endParaRPr b="0" i="0" sz="1400" u="none" cap="none" strike="noStrike">
              <a:solidFill>
                <a:srgbClr val="000000"/>
              </a:solidFill>
              <a:latin typeface="Arial"/>
              <a:ea typeface="Arial"/>
              <a:cs typeface="Arial"/>
              <a:sym typeface="Arial"/>
            </a:endParaRPr>
          </a:p>
        </p:txBody>
      </p:sp>
      <p:cxnSp>
        <p:nvCxnSpPr>
          <p:cNvPr id="433" name="Google Shape;433;p30"/>
          <p:cNvCxnSpPr/>
          <p:nvPr/>
        </p:nvCxnSpPr>
        <p:spPr>
          <a:xfrm>
            <a:off x="747072" y="1473874"/>
            <a:ext cx="0" cy="234371"/>
          </a:xfrm>
          <a:prstGeom prst="straightConnector1">
            <a:avLst/>
          </a:prstGeom>
          <a:noFill/>
          <a:ln cap="flat" cmpd="sng" w="12700">
            <a:solidFill>
              <a:srgbClr val="EE4639"/>
            </a:solidFill>
            <a:prstDash val="solid"/>
            <a:round/>
            <a:headEnd len="sm" w="sm" type="none"/>
            <a:tailEnd len="sm" w="sm" type="none"/>
          </a:ln>
        </p:spPr>
      </p:cxnSp>
      <p:sp>
        <p:nvSpPr>
          <p:cNvPr id="434" name="Google Shape;434;p30"/>
          <p:cNvSpPr/>
          <p:nvPr/>
        </p:nvSpPr>
        <p:spPr>
          <a:xfrm>
            <a:off x="670730" y="1280776"/>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5" name="Google Shape;435;p30"/>
          <p:cNvSpPr/>
          <p:nvPr/>
        </p:nvSpPr>
        <p:spPr>
          <a:xfrm>
            <a:off x="670730" y="172260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6" name="Google Shape;436;p30"/>
          <p:cNvSpPr/>
          <p:nvPr/>
        </p:nvSpPr>
        <p:spPr>
          <a:xfrm>
            <a:off x="961474" y="1683233"/>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Recurrencia de Compras</a:t>
            </a:r>
            <a:endParaRPr b="0" i="0" sz="1400" u="none" cap="none" strike="noStrike">
              <a:solidFill>
                <a:srgbClr val="000000"/>
              </a:solidFill>
              <a:latin typeface="Arial"/>
              <a:ea typeface="Arial"/>
              <a:cs typeface="Arial"/>
              <a:sym typeface="Arial"/>
            </a:endParaRPr>
          </a:p>
        </p:txBody>
      </p:sp>
      <p:cxnSp>
        <p:nvCxnSpPr>
          <p:cNvPr id="437" name="Google Shape;437;p30"/>
          <p:cNvCxnSpPr/>
          <p:nvPr/>
        </p:nvCxnSpPr>
        <p:spPr>
          <a:xfrm>
            <a:off x="747072" y="1893598"/>
            <a:ext cx="0" cy="234371"/>
          </a:xfrm>
          <a:prstGeom prst="straightConnector1">
            <a:avLst/>
          </a:prstGeom>
          <a:noFill/>
          <a:ln cap="flat" cmpd="sng" w="12700">
            <a:solidFill>
              <a:srgbClr val="EE4639"/>
            </a:solidFill>
            <a:prstDash val="solid"/>
            <a:round/>
            <a:headEnd len="sm" w="sm" type="none"/>
            <a:tailEnd len="sm" w="sm" type="none"/>
          </a:ln>
        </p:spPr>
      </p:cxnSp>
      <p:sp>
        <p:nvSpPr>
          <p:cNvPr id="438" name="Google Shape;438;p30"/>
          <p:cNvSpPr/>
          <p:nvPr/>
        </p:nvSpPr>
        <p:spPr>
          <a:xfrm>
            <a:off x="670730" y="2142324"/>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9" name="Google Shape;439;p30"/>
          <p:cNvSpPr/>
          <p:nvPr/>
        </p:nvSpPr>
        <p:spPr>
          <a:xfrm>
            <a:off x="961474" y="2102957"/>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Ticket Promedio</a:t>
            </a:r>
            <a:endParaRPr b="0" i="0" sz="1400" u="none" cap="none" strike="noStrike">
              <a:solidFill>
                <a:srgbClr val="000000"/>
              </a:solidFill>
              <a:latin typeface="Arial"/>
              <a:ea typeface="Arial"/>
              <a:cs typeface="Arial"/>
              <a:sym typeface="Arial"/>
            </a:endParaRPr>
          </a:p>
        </p:txBody>
      </p:sp>
      <p:cxnSp>
        <p:nvCxnSpPr>
          <p:cNvPr id="440" name="Google Shape;440;p30"/>
          <p:cNvCxnSpPr/>
          <p:nvPr/>
        </p:nvCxnSpPr>
        <p:spPr>
          <a:xfrm>
            <a:off x="747072" y="2305828"/>
            <a:ext cx="0" cy="234371"/>
          </a:xfrm>
          <a:prstGeom prst="straightConnector1">
            <a:avLst/>
          </a:prstGeom>
          <a:noFill/>
          <a:ln cap="flat" cmpd="sng" w="12700">
            <a:solidFill>
              <a:srgbClr val="EE4639"/>
            </a:solidFill>
            <a:prstDash val="solid"/>
            <a:round/>
            <a:headEnd len="sm" w="sm" type="none"/>
            <a:tailEnd len="sm" w="sm" type="none"/>
          </a:ln>
        </p:spPr>
      </p:cxnSp>
      <p:sp>
        <p:nvSpPr>
          <p:cNvPr id="441" name="Google Shape;441;p30"/>
          <p:cNvSpPr/>
          <p:nvPr/>
        </p:nvSpPr>
        <p:spPr>
          <a:xfrm>
            <a:off x="670730" y="2554554"/>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2" name="Google Shape;442;p30"/>
          <p:cNvSpPr/>
          <p:nvPr/>
        </p:nvSpPr>
        <p:spPr>
          <a:xfrm>
            <a:off x="961474" y="2515187"/>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Cantidad de Visitantes</a:t>
            </a:r>
            <a:endParaRPr b="0" i="0" sz="1400" u="none" cap="none" strike="noStrike">
              <a:solidFill>
                <a:srgbClr val="000000"/>
              </a:solidFill>
              <a:latin typeface="Arial"/>
              <a:ea typeface="Arial"/>
              <a:cs typeface="Arial"/>
              <a:sym typeface="Arial"/>
            </a:endParaRPr>
          </a:p>
        </p:txBody>
      </p:sp>
      <p:cxnSp>
        <p:nvCxnSpPr>
          <p:cNvPr id="443" name="Google Shape;443;p30"/>
          <p:cNvCxnSpPr/>
          <p:nvPr/>
        </p:nvCxnSpPr>
        <p:spPr>
          <a:xfrm>
            <a:off x="747072" y="2718057"/>
            <a:ext cx="0" cy="234371"/>
          </a:xfrm>
          <a:prstGeom prst="straightConnector1">
            <a:avLst/>
          </a:prstGeom>
          <a:noFill/>
          <a:ln cap="flat" cmpd="sng" w="12700">
            <a:solidFill>
              <a:srgbClr val="EE4639"/>
            </a:solidFill>
            <a:prstDash val="solid"/>
            <a:round/>
            <a:headEnd len="sm" w="sm" type="none"/>
            <a:tailEnd len="sm" w="sm" type="none"/>
          </a:ln>
        </p:spPr>
      </p:cxnSp>
      <p:sp>
        <p:nvSpPr>
          <p:cNvPr id="444" name="Google Shape;444;p30"/>
          <p:cNvSpPr/>
          <p:nvPr/>
        </p:nvSpPr>
        <p:spPr>
          <a:xfrm>
            <a:off x="670730" y="29667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5" name="Google Shape;445;p30"/>
          <p:cNvSpPr/>
          <p:nvPr/>
        </p:nvSpPr>
        <p:spPr>
          <a:xfrm>
            <a:off x="961474" y="2927416"/>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Tasa de conversión</a:t>
            </a:r>
            <a:endParaRPr b="0" i="0" sz="1400" u="none" cap="none" strike="noStrike">
              <a:solidFill>
                <a:srgbClr val="000000"/>
              </a:solidFill>
              <a:latin typeface="Arial"/>
              <a:ea typeface="Arial"/>
              <a:cs typeface="Arial"/>
              <a:sym typeface="Arial"/>
            </a:endParaRPr>
          </a:p>
        </p:txBody>
      </p:sp>
      <p:cxnSp>
        <p:nvCxnSpPr>
          <p:cNvPr id="446" name="Google Shape;446;p30"/>
          <p:cNvCxnSpPr/>
          <p:nvPr/>
        </p:nvCxnSpPr>
        <p:spPr>
          <a:xfrm>
            <a:off x="747072" y="3137782"/>
            <a:ext cx="0" cy="234371"/>
          </a:xfrm>
          <a:prstGeom prst="straightConnector1">
            <a:avLst/>
          </a:prstGeom>
          <a:noFill/>
          <a:ln cap="flat" cmpd="sng" w="12700">
            <a:solidFill>
              <a:srgbClr val="EE4639"/>
            </a:solidFill>
            <a:prstDash val="solid"/>
            <a:round/>
            <a:headEnd len="sm" w="sm" type="none"/>
            <a:tailEnd len="sm" w="sm" type="none"/>
          </a:ln>
        </p:spPr>
      </p:cxnSp>
      <p:sp>
        <p:nvSpPr>
          <p:cNvPr id="447" name="Google Shape;447;p30"/>
          <p:cNvSpPr/>
          <p:nvPr/>
        </p:nvSpPr>
        <p:spPr>
          <a:xfrm>
            <a:off x="670730" y="3386508"/>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8" name="Google Shape;448;p30"/>
          <p:cNvSpPr/>
          <p:nvPr/>
        </p:nvSpPr>
        <p:spPr>
          <a:xfrm>
            <a:off x="961474" y="3347141"/>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Contactos</a:t>
            </a:r>
            <a:endParaRPr b="0" i="0" sz="1400" u="none" cap="none" strike="noStrike">
              <a:solidFill>
                <a:srgbClr val="000000"/>
              </a:solidFill>
              <a:latin typeface="Arial"/>
              <a:ea typeface="Arial"/>
              <a:cs typeface="Arial"/>
              <a:sym typeface="Arial"/>
            </a:endParaRPr>
          </a:p>
        </p:txBody>
      </p:sp>
      <p:cxnSp>
        <p:nvCxnSpPr>
          <p:cNvPr id="449" name="Google Shape;449;p30"/>
          <p:cNvCxnSpPr/>
          <p:nvPr/>
        </p:nvCxnSpPr>
        <p:spPr>
          <a:xfrm>
            <a:off x="747072" y="3550011"/>
            <a:ext cx="0" cy="234371"/>
          </a:xfrm>
          <a:prstGeom prst="straightConnector1">
            <a:avLst/>
          </a:prstGeom>
          <a:noFill/>
          <a:ln cap="flat" cmpd="sng" w="12700">
            <a:solidFill>
              <a:srgbClr val="EE4639"/>
            </a:solidFill>
            <a:prstDash val="solid"/>
            <a:round/>
            <a:headEnd len="sm" w="sm" type="none"/>
            <a:tailEnd len="sm" w="sm" type="none"/>
          </a:ln>
        </p:spPr>
      </p:cxnSp>
      <p:sp>
        <p:nvSpPr>
          <p:cNvPr id="450" name="Google Shape;450;p30"/>
          <p:cNvSpPr/>
          <p:nvPr/>
        </p:nvSpPr>
        <p:spPr>
          <a:xfrm>
            <a:off x="670730" y="379873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1" name="Google Shape;451;p30"/>
          <p:cNvSpPr/>
          <p:nvPr/>
        </p:nvSpPr>
        <p:spPr>
          <a:xfrm>
            <a:off x="961474" y="3759370"/>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Alcance</a:t>
            </a:r>
            <a:endParaRPr b="0" i="0" sz="1400" u="none" cap="none" strike="noStrike">
              <a:solidFill>
                <a:srgbClr val="000000"/>
              </a:solidFill>
              <a:latin typeface="Arial"/>
              <a:ea typeface="Arial"/>
              <a:cs typeface="Arial"/>
              <a:sym typeface="Arial"/>
            </a:endParaRPr>
          </a:p>
        </p:txBody>
      </p:sp>
      <p:cxnSp>
        <p:nvCxnSpPr>
          <p:cNvPr id="452" name="Google Shape;452;p30"/>
          <p:cNvCxnSpPr/>
          <p:nvPr/>
        </p:nvCxnSpPr>
        <p:spPr>
          <a:xfrm>
            <a:off x="747072" y="3969735"/>
            <a:ext cx="0" cy="234371"/>
          </a:xfrm>
          <a:prstGeom prst="straightConnector1">
            <a:avLst/>
          </a:prstGeom>
          <a:noFill/>
          <a:ln cap="flat" cmpd="sng" w="12700">
            <a:solidFill>
              <a:srgbClr val="EE4639"/>
            </a:solidFill>
            <a:prstDash val="solid"/>
            <a:round/>
            <a:headEnd len="sm" w="sm" type="none"/>
            <a:tailEnd len="sm" w="sm" type="none"/>
          </a:ln>
        </p:spPr>
      </p:cxnSp>
      <p:sp>
        <p:nvSpPr>
          <p:cNvPr id="453" name="Google Shape;453;p30"/>
          <p:cNvSpPr/>
          <p:nvPr/>
        </p:nvSpPr>
        <p:spPr>
          <a:xfrm>
            <a:off x="670730" y="421846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4" name="Google Shape;454;p30"/>
          <p:cNvSpPr/>
          <p:nvPr/>
        </p:nvSpPr>
        <p:spPr>
          <a:xfrm>
            <a:off x="961474" y="4179094"/>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Seguidores</a:t>
            </a:r>
            <a:endParaRPr b="0" i="0" sz="1400" u="none" cap="none" strike="noStrike">
              <a:solidFill>
                <a:srgbClr val="000000"/>
              </a:solidFill>
              <a:latin typeface="Arial"/>
              <a:ea typeface="Arial"/>
              <a:cs typeface="Arial"/>
              <a:sym typeface="Arial"/>
            </a:endParaRPr>
          </a:p>
        </p:txBody>
      </p:sp>
      <p:cxnSp>
        <p:nvCxnSpPr>
          <p:cNvPr id="455" name="Google Shape;455;p30"/>
          <p:cNvCxnSpPr/>
          <p:nvPr/>
        </p:nvCxnSpPr>
        <p:spPr>
          <a:xfrm>
            <a:off x="747072" y="4381965"/>
            <a:ext cx="0" cy="234371"/>
          </a:xfrm>
          <a:prstGeom prst="straightConnector1">
            <a:avLst/>
          </a:prstGeom>
          <a:noFill/>
          <a:ln cap="flat" cmpd="sng" w="12700">
            <a:solidFill>
              <a:srgbClr val="EE4639"/>
            </a:solidFill>
            <a:prstDash val="solid"/>
            <a:round/>
            <a:headEnd len="sm" w="sm" type="none"/>
            <a:tailEnd len="sm" w="sm" type="none"/>
          </a:ln>
        </p:spPr>
      </p:cxnSp>
      <p:sp>
        <p:nvSpPr>
          <p:cNvPr id="456" name="Google Shape;456;p30"/>
          <p:cNvSpPr/>
          <p:nvPr/>
        </p:nvSpPr>
        <p:spPr>
          <a:xfrm>
            <a:off x="670730" y="463069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7" name="Google Shape;457;p30"/>
          <p:cNvSpPr/>
          <p:nvPr/>
        </p:nvSpPr>
        <p:spPr>
          <a:xfrm>
            <a:off x="961474" y="4591324"/>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ROI</a:t>
            </a:r>
            <a:endParaRPr b="0" i="0" sz="1400" u="none" cap="none" strike="noStrike">
              <a:solidFill>
                <a:srgbClr val="000000"/>
              </a:solidFill>
              <a:latin typeface="Arial"/>
              <a:ea typeface="Arial"/>
              <a:cs typeface="Arial"/>
              <a:sym typeface="Arial"/>
            </a:endParaRPr>
          </a:p>
        </p:txBody>
      </p:sp>
      <p:cxnSp>
        <p:nvCxnSpPr>
          <p:cNvPr id="458" name="Google Shape;458;p30"/>
          <p:cNvCxnSpPr/>
          <p:nvPr/>
        </p:nvCxnSpPr>
        <p:spPr>
          <a:xfrm>
            <a:off x="747072" y="4794195"/>
            <a:ext cx="0" cy="234371"/>
          </a:xfrm>
          <a:prstGeom prst="straightConnector1">
            <a:avLst/>
          </a:prstGeom>
          <a:noFill/>
          <a:ln cap="flat" cmpd="sng" w="12700">
            <a:solidFill>
              <a:srgbClr val="EE4639"/>
            </a:solidFill>
            <a:prstDash val="solid"/>
            <a:round/>
            <a:headEnd len="sm" w="sm" type="none"/>
            <a:tailEnd len="sm" w="sm" type="none"/>
          </a:ln>
        </p:spPr>
      </p:cxnSp>
      <p:sp>
        <p:nvSpPr>
          <p:cNvPr id="459" name="Google Shape;459;p30"/>
          <p:cNvSpPr/>
          <p:nvPr/>
        </p:nvSpPr>
        <p:spPr>
          <a:xfrm>
            <a:off x="670730" y="504292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0" name="Google Shape;460;p30"/>
          <p:cNvSpPr/>
          <p:nvPr/>
        </p:nvSpPr>
        <p:spPr>
          <a:xfrm>
            <a:off x="961474" y="5003554"/>
            <a:ext cx="3431140" cy="21544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Etc.</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7" name="Google Shape;467;p31"/>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PRUEBA</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DE HUMO</a:t>
            </a:r>
            <a:endParaRPr/>
          </a:p>
        </p:txBody>
      </p:sp>
      <p:pic>
        <p:nvPicPr>
          <p:cNvPr id="468" name="Google Shape;468;p3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2"/>
          <p:cNvSpPr txBox="1"/>
          <p:nvPr/>
        </p:nvSpPr>
        <p:spPr>
          <a:xfrm>
            <a:off x="503238" y="918721"/>
            <a:ext cx="7688887" cy="327782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600" u="none" cap="none" strike="noStrike">
                <a:solidFill>
                  <a:srgbClr val="262626"/>
                </a:solidFill>
                <a:latin typeface="Calibri"/>
                <a:ea typeface="Calibri"/>
                <a:cs typeface="Calibri"/>
                <a:sym typeface="Calibri"/>
              </a:rPr>
              <a:t>CONCEPTO</a:t>
            </a:r>
            <a:endParaRPr/>
          </a:p>
          <a:p>
            <a:pPr indent="-177800" lvl="0" marL="177800" marR="0" rtl="0" algn="l">
              <a:lnSpc>
                <a:spcPct val="100000"/>
              </a:lnSpc>
              <a:spcBef>
                <a:spcPts val="600"/>
              </a:spcBef>
              <a:spcAft>
                <a:spcPts val="0"/>
              </a:spcAft>
              <a:buClr>
                <a:srgbClr val="000000"/>
              </a:buClr>
              <a:buSzPts val="1600"/>
              <a:buFont typeface="Arial"/>
              <a:buChar char="•"/>
            </a:pPr>
            <a:r>
              <a:rPr b="0" i="0" lang="es-PE" sz="1600" u="none" cap="none" strike="noStrike">
                <a:solidFill>
                  <a:schemeClr val="dk1"/>
                </a:solidFill>
                <a:latin typeface="Calibri"/>
                <a:ea typeface="Calibri"/>
                <a:cs typeface="Calibri"/>
                <a:sym typeface="Calibri"/>
              </a:rPr>
              <a:t>Una prueba de humo mide el interés de los consumidores por un producto o servicio, pero a través de otras técnicas de marketing como, por ejemplo, un video. Un caso famoso es Dropbox, la herramienta de sincronización de archivos y almacenamiento en la nube. Esta probó el servicio ideado a través de un vídeo explicativo.</a:t>
            </a:r>
            <a:endParaRPr b="0" i="0" sz="1600" u="none" cap="none" strike="noStrike">
              <a:solidFill>
                <a:schemeClr val="dk1"/>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chemeClr val="dk1"/>
                </a:solidFill>
                <a:latin typeface="Calibri"/>
                <a:ea typeface="Calibri"/>
                <a:cs typeface="Calibri"/>
                <a:sym typeface="Calibri"/>
              </a:rPr>
              <a:t>Dropbox utilizó este PMV, por lo que se la conoce como Dropbox PMV. Incluso Eric Ries, en su libro Lean Startup, ha dedicado una sección separada para este ejemplo único de producto mínimo viable.</a:t>
            </a:r>
            <a:endParaRPr b="0" i="0" sz="1600" u="none" cap="none" strike="noStrike">
              <a:solidFill>
                <a:schemeClr val="dk1"/>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chemeClr val="dk1"/>
                </a:solidFill>
                <a:latin typeface="Calibri"/>
                <a:ea typeface="Calibri"/>
                <a:cs typeface="Calibri"/>
                <a:sym typeface="Calibri"/>
              </a:rPr>
              <a:t>La idea de Dropbox era innovadora e incluso tenían un equipo técnico capaz de ejecutarla, pero la sincronización de archivos y el almacenamiento personal en la nube no era algo usual. Por ello, el equipo quería validar si la gente realmente probaría el nuevo producto.  </a:t>
            </a:r>
            <a:endParaRPr b="0" i="0" sz="1600" u="none" cap="none" strike="noStrike">
              <a:solidFill>
                <a:srgbClr val="262626"/>
              </a:solidFill>
              <a:latin typeface="Calibri"/>
              <a:ea typeface="Calibri"/>
              <a:cs typeface="Calibri"/>
              <a:sym typeface="Calibri"/>
            </a:endParaRPr>
          </a:p>
        </p:txBody>
      </p:sp>
      <p:sp>
        <p:nvSpPr>
          <p:cNvPr id="475" name="Google Shape;475;p32"/>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PRUEBA DE HUMO</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3"/>
          <p:cNvSpPr txBox="1"/>
          <p:nvPr/>
        </p:nvSpPr>
        <p:spPr>
          <a:xfrm>
            <a:off x="503238" y="912813"/>
            <a:ext cx="3896272" cy="3447098"/>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600"/>
              <a:buFont typeface="Arial"/>
              <a:buChar char="•"/>
            </a:pPr>
            <a:r>
              <a:rPr b="0" i="0" lang="es-PE" sz="1600" u="none" cap="none" strike="noStrike">
                <a:solidFill>
                  <a:srgbClr val="262626"/>
                </a:solidFill>
                <a:latin typeface="Calibri"/>
                <a:ea typeface="Calibri"/>
                <a:cs typeface="Calibri"/>
                <a:sym typeface="Calibri"/>
              </a:rPr>
              <a:t>Entonces, Drew Houston, CEO y cofundador de Dropbox, creó un video de demostración de tres minutos que explicaba las características principales y los casos de uso del software. </a:t>
            </a:r>
            <a:endParaRPr b="0" i="0" sz="1400" u="none" cap="none" strike="noStrike">
              <a:solidFill>
                <a:srgbClr val="000000"/>
              </a:solidFill>
              <a:latin typeface="Arial"/>
              <a:ea typeface="Arial"/>
              <a:cs typeface="Arial"/>
              <a:sym typeface="Arial"/>
            </a:endParaRPr>
          </a:p>
          <a:p>
            <a:pPr indent="-76200" lvl="0" marL="1778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62626"/>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Agregó un formulario de lista de espera y lo lanzó en Hacker News. Durante la noche, la lista de espera creció de 5 000 a 75 000.</a:t>
            </a:r>
            <a:br>
              <a:rPr b="0" i="0" lang="es-PE" sz="1600" u="none" cap="none" strike="noStrike">
                <a:solidFill>
                  <a:srgbClr val="262626"/>
                </a:solidFill>
                <a:latin typeface="Calibri"/>
                <a:ea typeface="Calibri"/>
                <a:cs typeface="Calibri"/>
                <a:sym typeface="Calibri"/>
              </a:rPr>
            </a:br>
            <a:endParaRPr b="0" i="0" sz="1600" u="none" cap="none" strike="noStrike">
              <a:solidFill>
                <a:srgbClr val="262626"/>
              </a:solidFill>
              <a:latin typeface="Calibri"/>
              <a:ea typeface="Calibri"/>
              <a:cs typeface="Calibri"/>
              <a:sym typeface="Calibri"/>
            </a:endParaRPr>
          </a:p>
          <a:p>
            <a:pPr indent="-182563" lvl="0" marL="182563" marR="0" rtl="0" algn="l">
              <a:lnSpc>
                <a:spcPct val="100000"/>
              </a:lnSpc>
              <a:spcBef>
                <a:spcPts val="0"/>
              </a:spcBef>
              <a:spcAft>
                <a:spcPts val="0"/>
              </a:spcAft>
              <a:buClr>
                <a:schemeClr val="dk1"/>
              </a:buClr>
              <a:buSzPts val="1600"/>
              <a:buFont typeface="Arial"/>
              <a:buChar char="•"/>
            </a:pPr>
            <a:r>
              <a:rPr b="0" i="0" lang="es-PE" sz="1600" u="none" cap="none" strike="noStrike">
                <a:solidFill>
                  <a:srgbClr val="262626"/>
                </a:solidFill>
                <a:latin typeface="Calibri"/>
                <a:ea typeface="Calibri"/>
                <a:cs typeface="Calibri"/>
                <a:sym typeface="Calibri"/>
              </a:rPr>
              <a:t>Dropbox PMV fue simple, pero validó la hipótesis: </a:t>
            </a:r>
            <a:r>
              <a:rPr b="1" i="0" lang="es-PE" sz="1600" u="none" cap="none" strike="noStrike">
                <a:solidFill>
                  <a:srgbClr val="262626"/>
                </a:solidFill>
                <a:latin typeface="Calibri"/>
                <a:ea typeface="Calibri"/>
                <a:cs typeface="Calibri"/>
                <a:sym typeface="Calibri"/>
              </a:rPr>
              <a:t>las personas enfrentan problemas de sincronización de archivos y Dropbox era la solución.</a:t>
            </a:r>
            <a:endParaRPr b="0" i="0" sz="1400" u="none" cap="none" strike="noStrike">
              <a:solidFill>
                <a:srgbClr val="000000"/>
              </a:solidFill>
              <a:latin typeface="Arial"/>
              <a:ea typeface="Arial"/>
              <a:cs typeface="Arial"/>
              <a:sym typeface="Arial"/>
            </a:endParaRPr>
          </a:p>
        </p:txBody>
      </p:sp>
      <p:pic>
        <p:nvPicPr>
          <p:cNvPr descr="Integración de Dropbox y Microsoft Office 365 - Dropbox" id="482" name="Google Shape;482;p33"/>
          <p:cNvPicPr preferRelativeResize="0"/>
          <p:nvPr/>
        </p:nvPicPr>
        <p:blipFill rotWithShape="1">
          <a:blip r:embed="rId3">
            <a:alphaModFix/>
          </a:blip>
          <a:srcRect b="0" l="19442" r="20109" t="0"/>
          <a:stretch/>
        </p:blipFill>
        <p:spPr>
          <a:xfrm>
            <a:off x="4744491" y="912813"/>
            <a:ext cx="3876914" cy="4008430"/>
          </a:xfrm>
          <a:prstGeom prst="rect">
            <a:avLst/>
          </a:prstGeom>
          <a:noFill/>
          <a:ln>
            <a:noFill/>
          </a:ln>
        </p:spPr>
      </p:pic>
      <p:sp>
        <p:nvSpPr>
          <p:cNvPr id="483" name="Google Shape;483;p3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PRUEBA DE HUMO</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34"/>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490" name="Google Shape;490;p34"/>
          <p:cNvSpPr txBox="1"/>
          <p:nvPr/>
        </p:nvSpPr>
        <p:spPr>
          <a:xfrm>
            <a:off x="1499337" y="4371232"/>
            <a:ext cx="6001491"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000000"/>
                </a:solidFill>
                <a:latin typeface="Calibri"/>
                <a:ea typeface="Calibri"/>
                <a:cs typeface="Calibri"/>
                <a:sym typeface="Calibri"/>
              </a:rPr>
              <a:t>“MVP DROPBOX” </a:t>
            </a:r>
            <a:endParaRPr/>
          </a:p>
          <a:p>
            <a:pPr indent="44450" lvl="0" marL="177800" marR="0" rtl="0" algn="l">
              <a:lnSpc>
                <a:spcPct val="100000"/>
              </a:lnSpc>
              <a:spcBef>
                <a:spcPts val="600"/>
              </a:spcBef>
              <a:spcAft>
                <a:spcPts val="0"/>
              </a:spcAft>
              <a:buClr>
                <a:srgbClr val="000000"/>
              </a:buClr>
              <a:buSzPts val="1100"/>
              <a:buFont typeface="Arial"/>
              <a:buNone/>
            </a:pPr>
            <a:r>
              <a:rPr b="0" i="0" lang="es-PE" sz="1100" u="none" cap="none" strike="noStrike">
                <a:solidFill>
                  <a:srgbClr val="7F7F7F"/>
                </a:solidFill>
                <a:latin typeface="Calibri"/>
                <a:ea typeface="Calibri"/>
                <a:cs typeface="Calibri"/>
                <a:sym typeface="Calibri"/>
              </a:rPr>
              <a:t>https://www.youtube.com/watch?v=JWot760x2pA&amp;ab_channel=LoganBadaLoganBada</a:t>
            </a:r>
            <a:endParaRPr/>
          </a:p>
        </p:txBody>
      </p:sp>
      <p:sp>
        <p:nvSpPr>
          <p:cNvPr id="491" name="Google Shape;491;p34"/>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PE"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492" name="Google Shape;492;p34"/>
          <p:cNvGrpSpPr/>
          <p:nvPr/>
        </p:nvGrpSpPr>
        <p:grpSpPr>
          <a:xfrm>
            <a:off x="514858" y="499074"/>
            <a:ext cx="131794" cy="132296"/>
            <a:chOff x="511902" y="912279"/>
            <a:chExt cx="281320" cy="282391"/>
          </a:xfrm>
        </p:grpSpPr>
        <p:sp>
          <p:nvSpPr>
            <p:cNvPr id="493" name="Google Shape;493;p34"/>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94" name="Google Shape;494;p34"/>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495" name="Google Shape;495;p34"/>
          <p:cNvPicPr preferRelativeResize="0"/>
          <p:nvPr/>
        </p:nvPicPr>
        <p:blipFill rotWithShape="1">
          <a:blip r:embed="rId5">
            <a:alphaModFix/>
          </a:blip>
          <a:srcRect b="0" l="0" r="0" t="0"/>
          <a:stretch/>
        </p:blipFill>
        <p:spPr>
          <a:xfrm>
            <a:off x="1504950" y="4658654"/>
            <a:ext cx="185286" cy="177874"/>
          </a:xfrm>
          <a:prstGeom prst="rect">
            <a:avLst/>
          </a:prstGeom>
          <a:noFill/>
          <a:ln>
            <a:noFill/>
          </a:ln>
        </p:spPr>
      </p:pic>
      <p:pic>
        <p:nvPicPr>
          <p:cNvPr id="496" name="Google Shape;496;p34"/>
          <p:cNvPicPr preferRelativeResize="0"/>
          <p:nvPr/>
        </p:nvPicPr>
        <p:blipFill rotWithShape="1">
          <a:blip r:embed="rId6">
            <a:alphaModFix/>
          </a:blip>
          <a:srcRect b="12006" l="0" r="0" t="12007"/>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3" name="Google Shape;503;p35"/>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MAGO</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DE OZ</a:t>
            </a:r>
            <a:endParaRPr/>
          </a:p>
        </p:txBody>
      </p:sp>
      <p:pic>
        <p:nvPicPr>
          <p:cNvPr id="504" name="Google Shape;504;p35"/>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6"/>
          <p:cNvSpPr txBox="1"/>
          <p:nvPr/>
        </p:nvSpPr>
        <p:spPr>
          <a:xfrm>
            <a:off x="503237" y="912813"/>
            <a:ext cx="7943719" cy="263149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CONCEPTO</a:t>
            </a:r>
            <a:endParaRPr/>
          </a:p>
          <a:p>
            <a:pPr indent="-177800" lvl="0" marL="177800" marR="0" rtl="0" algn="l">
              <a:lnSpc>
                <a:spcPct val="100000"/>
              </a:lnSpc>
              <a:spcBef>
                <a:spcPts val="600"/>
              </a:spcBef>
              <a:spcAft>
                <a:spcPts val="0"/>
              </a:spcAft>
              <a:buClr>
                <a:srgbClr val="000000"/>
              </a:buClr>
              <a:buSzPts val="1500"/>
              <a:buFont typeface="Arial"/>
              <a:buChar char="•"/>
            </a:pPr>
            <a:r>
              <a:rPr b="0" i="0" lang="es-PE" sz="1500" u="none" cap="none" strike="noStrike">
                <a:solidFill>
                  <a:schemeClr val="dk1"/>
                </a:solidFill>
                <a:latin typeface="Calibri"/>
                <a:ea typeface="Calibri"/>
                <a:cs typeface="Calibri"/>
                <a:sym typeface="Calibri"/>
              </a:rPr>
              <a:t>Es una herramienta similar al conserje, pero aquí el cliente piensa que está interactuando con el producto real, cuando en realidad, son humanos los que están haciendo el trabajo manual, el cual luego sería automatizado.</a:t>
            </a:r>
            <a:endParaRPr b="0" i="0" sz="1500" u="none" cap="none" strike="noStrike">
              <a:solidFill>
                <a:schemeClr val="dk1"/>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chemeClr val="dk1"/>
                </a:solidFill>
                <a:latin typeface="Calibri"/>
                <a:ea typeface="Calibri"/>
                <a:cs typeface="Calibri"/>
                <a:sym typeface="Calibri"/>
              </a:rPr>
              <a:t>El ejemplo más conocido es </a:t>
            </a:r>
            <a:r>
              <a:rPr b="0" i="1" lang="es-PE" sz="1500" u="none" cap="none" strike="noStrike">
                <a:solidFill>
                  <a:schemeClr val="dk1"/>
                </a:solidFill>
                <a:latin typeface="Calibri"/>
                <a:ea typeface="Calibri"/>
                <a:cs typeface="Calibri"/>
                <a:sym typeface="Calibri"/>
              </a:rPr>
              <a:t>Zappos</a:t>
            </a:r>
            <a:r>
              <a:rPr b="0" i="0" lang="es-PE" sz="1500" u="none" cap="none" strike="noStrike">
                <a:solidFill>
                  <a:schemeClr val="dk1"/>
                </a:solidFill>
                <a:latin typeface="Calibri"/>
                <a:ea typeface="Calibri"/>
                <a:cs typeface="Calibri"/>
                <a:sym typeface="Calibri"/>
              </a:rPr>
              <a:t>, la tienda online de calzado. Su fundador, Nick Swinmurn,</a:t>
            </a:r>
            <a:r>
              <a:rPr b="0" i="0" lang="es-PE" sz="1500" u="none" cap="none" strike="noStrike">
                <a:solidFill>
                  <a:schemeClr val="dk1"/>
                </a:solidFill>
                <a:latin typeface="Arial"/>
                <a:ea typeface="Arial"/>
                <a:cs typeface="Arial"/>
                <a:sym typeface="Arial"/>
              </a:rPr>
              <a:t> </a:t>
            </a:r>
            <a:r>
              <a:rPr b="0" i="0" lang="es-PE" sz="1500" u="none" cap="none" strike="noStrike">
                <a:solidFill>
                  <a:schemeClr val="dk1"/>
                </a:solidFill>
                <a:latin typeface="Calibri"/>
                <a:ea typeface="Calibri"/>
                <a:cs typeface="Calibri"/>
                <a:sym typeface="Calibri"/>
              </a:rPr>
              <a:t>quería probar su hipótesis: saber si la gente compraría zapatos en línea sin probarlos, ya que no era una práctica común. </a:t>
            </a:r>
            <a:endParaRPr b="0" i="0" sz="1500" u="none" cap="none" strike="noStrike">
              <a:solidFill>
                <a:schemeClr val="dk1"/>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chemeClr val="dk1"/>
                </a:solidFill>
                <a:latin typeface="Calibri"/>
                <a:ea typeface="Calibri"/>
                <a:cs typeface="Calibri"/>
                <a:sym typeface="Calibri"/>
              </a:rPr>
              <a:t>En lugar de invertir en desarrollar una plataforma y construir un inventario de zapatos, adopta </a:t>
            </a:r>
            <a:br>
              <a:rPr b="0" i="0" lang="es-PE" sz="1500" u="none" cap="none" strike="noStrike">
                <a:solidFill>
                  <a:schemeClr val="dk1"/>
                </a:solidFill>
                <a:latin typeface="Calibri"/>
                <a:ea typeface="Calibri"/>
                <a:cs typeface="Calibri"/>
                <a:sym typeface="Calibri"/>
              </a:rPr>
            </a:br>
            <a:r>
              <a:rPr b="0" i="0" lang="es-PE" sz="1500" u="none" cap="none" strike="noStrike">
                <a:solidFill>
                  <a:schemeClr val="dk1"/>
                </a:solidFill>
                <a:latin typeface="Calibri"/>
                <a:ea typeface="Calibri"/>
                <a:cs typeface="Calibri"/>
                <a:sym typeface="Calibri"/>
              </a:rPr>
              <a:t>otro enfoque:</a:t>
            </a:r>
            <a:endParaRPr b="0" i="0" sz="1500" u="none" cap="none" strike="noStrike">
              <a:solidFill>
                <a:schemeClr val="dk1"/>
              </a:solidFill>
              <a:latin typeface="Arial"/>
              <a:ea typeface="Arial"/>
              <a:cs typeface="Arial"/>
              <a:sym typeface="Arial"/>
            </a:endParaRPr>
          </a:p>
        </p:txBody>
      </p:sp>
      <p:sp>
        <p:nvSpPr>
          <p:cNvPr id="511" name="Google Shape;511;p3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MAGO DE OZ</a:t>
            </a:r>
            <a:endParaRPr b="0" i="0" sz="1000" u="none" cap="none" strike="noStrike">
              <a:solidFill>
                <a:srgbClr val="A5A5A5"/>
              </a:solidFill>
              <a:latin typeface="Calibri"/>
              <a:ea typeface="Calibri"/>
              <a:cs typeface="Calibri"/>
              <a:sym typeface="Calibri"/>
            </a:endParaRPr>
          </a:p>
        </p:txBody>
      </p:sp>
      <p:grpSp>
        <p:nvGrpSpPr>
          <p:cNvPr id="512" name="Google Shape;512;p36"/>
          <p:cNvGrpSpPr/>
          <p:nvPr/>
        </p:nvGrpSpPr>
        <p:grpSpPr>
          <a:xfrm>
            <a:off x="1630987" y="3726941"/>
            <a:ext cx="5698389" cy="1082172"/>
            <a:chOff x="1630987" y="3726941"/>
            <a:chExt cx="5698389" cy="1082172"/>
          </a:xfrm>
        </p:grpSpPr>
        <p:sp>
          <p:nvSpPr>
            <p:cNvPr id="513" name="Google Shape;513;p36"/>
            <p:cNvSpPr/>
            <p:nvPr/>
          </p:nvSpPr>
          <p:spPr>
            <a:xfrm>
              <a:off x="1921730" y="3726941"/>
              <a:ext cx="540764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Fotografió los zapatos de la tienda local y los puso a la venta en línea. </a:t>
              </a:r>
              <a:endParaRPr/>
            </a:p>
          </p:txBody>
        </p:sp>
        <p:cxnSp>
          <p:nvCxnSpPr>
            <p:cNvPr id="514" name="Google Shape;514;p36"/>
            <p:cNvCxnSpPr/>
            <p:nvPr/>
          </p:nvCxnSpPr>
          <p:spPr>
            <a:xfrm>
              <a:off x="1707329" y="3929811"/>
              <a:ext cx="0" cy="236536"/>
            </a:xfrm>
            <a:prstGeom prst="straightConnector1">
              <a:avLst/>
            </a:prstGeom>
            <a:noFill/>
            <a:ln cap="flat" cmpd="sng" w="12700">
              <a:solidFill>
                <a:srgbClr val="EE4639"/>
              </a:solidFill>
              <a:prstDash val="solid"/>
              <a:round/>
              <a:headEnd len="sm" w="sm" type="none"/>
              <a:tailEnd len="sm" w="sm" type="none"/>
            </a:ln>
          </p:spPr>
        </p:cxnSp>
        <p:sp>
          <p:nvSpPr>
            <p:cNvPr id="515" name="Google Shape;515;p36"/>
            <p:cNvSpPr/>
            <p:nvPr/>
          </p:nvSpPr>
          <p:spPr>
            <a:xfrm>
              <a:off x="1921730" y="4168367"/>
              <a:ext cx="523752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Cuando el cliente lo pedía por la web, iba a la tienda a comprarlo.</a:t>
              </a:r>
              <a:endParaRPr/>
            </a:p>
          </p:txBody>
        </p:sp>
        <p:sp>
          <p:nvSpPr>
            <p:cNvPr id="516" name="Google Shape;516;p36"/>
            <p:cNvSpPr/>
            <p:nvPr/>
          </p:nvSpPr>
          <p:spPr>
            <a:xfrm>
              <a:off x="1630987" y="373671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7" name="Google Shape;517;p36"/>
            <p:cNvSpPr/>
            <p:nvPr/>
          </p:nvSpPr>
          <p:spPr>
            <a:xfrm>
              <a:off x="1630987" y="4179255"/>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518" name="Google Shape;518;p36"/>
            <p:cNvCxnSpPr/>
            <p:nvPr/>
          </p:nvCxnSpPr>
          <p:spPr>
            <a:xfrm>
              <a:off x="1707329" y="4355113"/>
              <a:ext cx="0" cy="236536"/>
            </a:xfrm>
            <a:prstGeom prst="straightConnector1">
              <a:avLst/>
            </a:prstGeom>
            <a:noFill/>
            <a:ln cap="flat" cmpd="sng" w="12700">
              <a:solidFill>
                <a:srgbClr val="EE4639"/>
              </a:solidFill>
              <a:prstDash val="solid"/>
              <a:round/>
              <a:headEnd len="sm" w="sm" type="none"/>
              <a:tailEnd len="sm" w="sm" type="none"/>
            </a:ln>
          </p:spPr>
        </p:cxnSp>
        <p:sp>
          <p:nvSpPr>
            <p:cNvPr id="519" name="Google Shape;519;p36"/>
            <p:cNvSpPr/>
            <p:nvPr/>
          </p:nvSpPr>
          <p:spPr>
            <a:xfrm>
              <a:off x="1921730" y="4593669"/>
              <a:ext cx="523752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Se lo enviaban al cliente.</a:t>
              </a:r>
              <a:endParaRPr b="0" i="0" sz="1400" u="none" cap="none" strike="noStrike">
                <a:solidFill>
                  <a:schemeClr val="dk1"/>
                </a:solidFill>
                <a:latin typeface="Arial"/>
                <a:ea typeface="Arial"/>
                <a:cs typeface="Arial"/>
                <a:sym typeface="Arial"/>
              </a:endParaRPr>
            </a:p>
          </p:txBody>
        </p:sp>
        <p:sp>
          <p:nvSpPr>
            <p:cNvPr id="520" name="Google Shape;520;p36"/>
            <p:cNvSpPr/>
            <p:nvPr/>
          </p:nvSpPr>
          <p:spPr>
            <a:xfrm>
              <a:off x="1630987" y="460455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7"/>
          <p:cNvSpPr/>
          <p:nvPr/>
        </p:nvSpPr>
        <p:spPr>
          <a:xfrm>
            <a:off x="4751387" y="912813"/>
            <a:ext cx="3924301" cy="4321175"/>
          </a:xfrm>
          <a:prstGeom prst="rect">
            <a:avLst/>
          </a:prstGeom>
          <a:solidFill>
            <a:srgbClr val="FF98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37"/>
          <p:cNvSpPr txBox="1"/>
          <p:nvPr/>
        </p:nvSpPr>
        <p:spPr>
          <a:xfrm>
            <a:off x="503238" y="912813"/>
            <a:ext cx="3889375" cy="392415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Los clientes no sabían que no existía un inventario de zapatos y tampoco que todo se hacía manualmente. Al igual que OZ en </a:t>
            </a:r>
            <a:r>
              <a:rPr b="0" i="1" lang="es-PE" sz="1500" u="none" cap="none" strike="noStrike">
                <a:solidFill>
                  <a:srgbClr val="262626"/>
                </a:solidFill>
                <a:latin typeface="Calibri"/>
                <a:ea typeface="Calibri"/>
                <a:cs typeface="Calibri"/>
                <a:sym typeface="Calibri"/>
              </a:rPr>
              <a:t>The Wizard of OZ.   </a:t>
            </a:r>
            <a:br>
              <a:rPr b="0" i="0" lang="es-PE" sz="1500" u="none" cap="none" strike="noStrike">
                <a:solidFill>
                  <a:srgbClr val="262626"/>
                </a:solidFill>
                <a:latin typeface="Calibri"/>
                <a:ea typeface="Calibri"/>
                <a:cs typeface="Calibri"/>
                <a:sym typeface="Calibri"/>
              </a:rPr>
            </a:b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Este ejemplo de producto mínimo viable crea una ilusión de un producto real. Parece completamente automatizado, pero el proceso es operado manualmente. </a:t>
            </a:r>
            <a:endParaRPr b="0" i="0" sz="1500" u="none" cap="none" strike="noStrike">
              <a:solidFill>
                <a:srgbClr val="000000"/>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La intención aquí es proporcionar una propuesta de valor y probar la hipótesis con un uso mínimo de la tecnología. </a:t>
            </a:r>
            <a:endParaRPr b="0" i="0" sz="1500" u="none" cap="none" strike="noStrike">
              <a:solidFill>
                <a:srgbClr val="000000"/>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Ayudará a verificar la demanda de su solución antes de gastar en la construcción de un producto completamente funcional. </a:t>
            </a:r>
            <a:endParaRPr b="0" i="0" sz="1500" u="none" cap="none" strike="noStrike">
              <a:solidFill>
                <a:srgbClr val="000000"/>
              </a:solidFill>
              <a:latin typeface="Arial"/>
              <a:ea typeface="Arial"/>
              <a:cs typeface="Arial"/>
              <a:sym typeface="Arial"/>
            </a:endParaRPr>
          </a:p>
        </p:txBody>
      </p:sp>
      <p:sp>
        <p:nvSpPr>
          <p:cNvPr id="528" name="Google Shape;528;p3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MAGO DE OZ</a:t>
            </a:r>
            <a:endParaRPr b="0" i="0" sz="1000" u="none" cap="none" strike="noStrike">
              <a:solidFill>
                <a:srgbClr val="A5A5A5"/>
              </a:solidFill>
              <a:latin typeface="Calibri"/>
              <a:ea typeface="Calibri"/>
              <a:cs typeface="Calibri"/>
              <a:sym typeface="Calibri"/>
            </a:endParaRPr>
          </a:p>
        </p:txBody>
      </p:sp>
      <p:pic>
        <p:nvPicPr>
          <p:cNvPr id="529" name="Google Shape;529;p37"/>
          <p:cNvPicPr preferRelativeResize="0"/>
          <p:nvPr/>
        </p:nvPicPr>
        <p:blipFill rotWithShape="1">
          <a:blip r:embed="rId3">
            <a:alphaModFix/>
          </a:blip>
          <a:srcRect b="0" l="11822" r="10812" t="0"/>
          <a:stretch/>
        </p:blipFill>
        <p:spPr>
          <a:xfrm>
            <a:off x="4751387" y="1972243"/>
            <a:ext cx="3924301" cy="2281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5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 name="Google Shape;58;p56"/>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PRODUCTO MÍNIMO</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VIABLE (MVP) </a:t>
            </a:r>
            <a:endParaRPr/>
          </a:p>
        </p:txBody>
      </p:sp>
      <p:pic>
        <p:nvPicPr>
          <p:cNvPr id="59" name="Google Shape;59;p5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nvSpPr>
        <p:spPr>
          <a:xfrm>
            <a:off x="2290098" y="4517315"/>
            <a:ext cx="4561091"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rgbClr val="262626"/>
                </a:solidFill>
                <a:latin typeface="Calibri"/>
                <a:ea typeface="Calibri"/>
                <a:cs typeface="Calibri"/>
                <a:sym typeface="Calibri"/>
              </a:rPr>
              <a:t>Zappos fue adquirida por Amazon por $ 880 millones y actualmente es una compañía de mil millones de dólares.</a:t>
            </a:r>
            <a:endParaRPr b="0" i="0" sz="1400" u="none" cap="none" strike="noStrike">
              <a:solidFill>
                <a:srgbClr val="262626"/>
              </a:solidFill>
              <a:latin typeface="Calibri"/>
              <a:ea typeface="Calibri"/>
              <a:cs typeface="Calibri"/>
              <a:sym typeface="Calibri"/>
            </a:endParaRPr>
          </a:p>
        </p:txBody>
      </p:sp>
      <p:sp>
        <p:nvSpPr>
          <p:cNvPr id="536" name="Google Shape;536;p38"/>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MAGO DE OZ</a:t>
            </a:r>
            <a:endParaRPr b="0" i="0" sz="1000" u="none" cap="none" strike="noStrike">
              <a:solidFill>
                <a:srgbClr val="A5A5A5"/>
              </a:solidFill>
              <a:latin typeface="Calibri"/>
              <a:ea typeface="Calibri"/>
              <a:cs typeface="Calibri"/>
              <a:sym typeface="Calibri"/>
            </a:endParaRPr>
          </a:p>
        </p:txBody>
      </p:sp>
      <p:pic>
        <p:nvPicPr>
          <p:cNvPr id="537" name="Google Shape;537;p38"/>
          <p:cNvPicPr preferRelativeResize="0"/>
          <p:nvPr/>
        </p:nvPicPr>
        <p:blipFill rotWithShape="1">
          <a:blip r:embed="rId3">
            <a:alphaModFix/>
          </a:blip>
          <a:srcRect b="0" l="0" r="0" t="0"/>
          <a:stretch/>
        </p:blipFill>
        <p:spPr>
          <a:xfrm>
            <a:off x="1985216" y="1171284"/>
            <a:ext cx="5173568" cy="2947060"/>
          </a:xfrm>
          <a:prstGeom prst="rect">
            <a:avLst/>
          </a:prstGeom>
          <a:noFill/>
          <a:ln cap="flat" cmpd="sng" w="12700">
            <a:solidFill>
              <a:srgbClr val="BFBFBF"/>
            </a:solidFill>
            <a:prstDash val="solid"/>
            <a:round/>
            <a:headEnd len="sm" w="sm" type="none"/>
            <a:tailEnd len="sm" w="sm" type="none"/>
          </a:ln>
        </p:spPr>
      </p:pic>
      <p:cxnSp>
        <p:nvCxnSpPr>
          <p:cNvPr id="538" name="Google Shape;538;p38"/>
          <p:cNvCxnSpPr/>
          <p:nvPr/>
        </p:nvCxnSpPr>
        <p:spPr>
          <a:xfrm rot="10800000">
            <a:off x="4570644" y="4048600"/>
            <a:ext cx="884" cy="408847"/>
          </a:xfrm>
          <a:prstGeom prst="straightConnector1">
            <a:avLst/>
          </a:prstGeom>
          <a:noFill/>
          <a:ln cap="flat" cmpd="sng" w="19050">
            <a:solidFill>
              <a:srgbClr val="EE4639"/>
            </a:solidFill>
            <a:prstDash val="solid"/>
            <a:round/>
            <a:headEnd len="sm" w="sm" type="none"/>
            <a:tailEnd len="med" w="med" type="oval"/>
          </a:ln>
        </p:spPr>
      </p:cxnSp>
      <p:cxnSp>
        <p:nvCxnSpPr>
          <p:cNvPr id="539" name="Google Shape;539;p38"/>
          <p:cNvCxnSpPr/>
          <p:nvPr/>
        </p:nvCxnSpPr>
        <p:spPr>
          <a:xfrm>
            <a:off x="2665228" y="4457447"/>
            <a:ext cx="3905693" cy="0"/>
          </a:xfrm>
          <a:prstGeom prst="straightConnector1">
            <a:avLst/>
          </a:prstGeom>
          <a:noFill/>
          <a:ln cap="flat" cmpd="sng" w="19050">
            <a:solidFill>
              <a:srgbClr val="EE4639"/>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6" name="Google Shape;546;p39"/>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2800" u="none" cap="none" strike="noStrike">
                <a:solidFill>
                  <a:schemeClr val="lt1"/>
                </a:solidFill>
                <a:latin typeface="Arial"/>
                <a:ea typeface="Arial"/>
                <a:cs typeface="Arial"/>
                <a:sym typeface="Arial"/>
              </a:rPr>
              <a:t>CROWFUNDING</a:t>
            </a:r>
            <a:br>
              <a:rPr b="1" i="0" lang="es-PE" sz="2800" u="none" cap="none" strike="noStrike">
                <a:solidFill>
                  <a:schemeClr val="lt1"/>
                </a:solidFill>
                <a:latin typeface="Calibri"/>
                <a:ea typeface="Calibri"/>
                <a:cs typeface="Calibri"/>
                <a:sym typeface="Calibri"/>
              </a:rPr>
            </a:br>
            <a:r>
              <a:rPr b="1" i="0" lang="es-PE" sz="2800" u="none" cap="none" strike="noStrike">
                <a:solidFill>
                  <a:schemeClr val="lt1"/>
                </a:solidFill>
                <a:latin typeface="Arial"/>
                <a:ea typeface="Arial"/>
                <a:cs typeface="Arial"/>
                <a:sym typeface="Arial"/>
              </a:rPr>
              <a:t>TEST</a:t>
            </a:r>
            <a:endParaRPr/>
          </a:p>
        </p:txBody>
      </p:sp>
      <p:pic>
        <p:nvPicPr>
          <p:cNvPr id="547" name="Google Shape;547;p3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0"/>
          <p:cNvSpPr txBox="1"/>
          <p:nvPr/>
        </p:nvSpPr>
        <p:spPr>
          <a:xfrm>
            <a:off x="503238" y="912813"/>
            <a:ext cx="3889375" cy="4201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CONCEPTO</a:t>
            </a:r>
            <a:endParaRPr/>
          </a:p>
          <a:p>
            <a:pPr indent="-177800" lvl="0" marL="177800" marR="0" rtl="0" algn="l">
              <a:lnSpc>
                <a:spcPct val="100000"/>
              </a:lnSpc>
              <a:spcBef>
                <a:spcPts val="600"/>
              </a:spcBef>
              <a:spcAft>
                <a:spcPts val="0"/>
              </a:spcAft>
              <a:buClr>
                <a:srgbClr val="000000"/>
              </a:buClr>
              <a:buSzPts val="1400"/>
              <a:buFont typeface="Arial"/>
              <a:buChar char="•"/>
            </a:pPr>
            <a:r>
              <a:rPr b="0" i="0" lang="es-PE" sz="1400" u="none" cap="none" strike="noStrike">
                <a:solidFill>
                  <a:srgbClr val="262626"/>
                </a:solidFill>
                <a:latin typeface="Calibri"/>
                <a:ea typeface="Calibri"/>
                <a:cs typeface="Calibri"/>
                <a:sym typeface="Calibri"/>
              </a:rPr>
              <a:t>Es un método para medir el tamaño de la audiencia interesada y, a la vez, empezar a recibir ingresos para seguir desarrollando el producto.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400"/>
              <a:buFont typeface="Arial"/>
              <a:buChar char="•"/>
            </a:pPr>
            <a:r>
              <a:rPr b="0" i="0" lang="es-PE" sz="1400" u="none" cap="none" strike="noStrike">
                <a:solidFill>
                  <a:srgbClr val="262626"/>
                </a:solidFill>
                <a:latin typeface="Calibri"/>
                <a:ea typeface="Calibri"/>
                <a:cs typeface="Calibri"/>
                <a:sym typeface="Calibri"/>
              </a:rPr>
              <a:t>Ejemplo: </a:t>
            </a:r>
            <a:r>
              <a:rPr b="0" i="1" lang="es-PE" sz="1400" u="none" cap="none" strike="noStrike">
                <a:solidFill>
                  <a:srgbClr val="262626"/>
                </a:solidFill>
                <a:latin typeface="Calibri"/>
                <a:ea typeface="Calibri"/>
                <a:cs typeface="Calibri"/>
                <a:sym typeface="Calibri"/>
              </a:rPr>
              <a:t>Pebble</a:t>
            </a:r>
            <a:r>
              <a:rPr b="0" i="0" lang="es-PE" sz="1400" u="none" cap="none" strike="noStrike">
                <a:solidFill>
                  <a:srgbClr val="262626"/>
                </a:solidFill>
                <a:latin typeface="Calibri"/>
                <a:ea typeface="Calibri"/>
                <a:cs typeface="Calibri"/>
                <a:sym typeface="Calibri"/>
              </a:rPr>
              <a:t>, la marca de relojes para deportistas que lanzó una campaña de crowdfunding a través de Kickstarter y ganó más de 10 mil dólares en 8 semanas. Pebble fue el pionero en la industria.</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400"/>
              <a:buFont typeface="Arial"/>
              <a:buChar char="•"/>
            </a:pPr>
            <a:r>
              <a:rPr b="0" i="0" lang="es-PE" sz="1400" u="none" cap="none" strike="noStrike">
                <a:solidFill>
                  <a:srgbClr val="262626"/>
                </a:solidFill>
                <a:latin typeface="Calibri"/>
                <a:ea typeface="Calibri"/>
                <a:cs typeface="Calibri"/>
                <a:sym typeface="Calibri"/>
              </a:rPr>
              <a:t>Vender antes de construir es el concepto que subyace en este ejemplo de producto mínimo viable. </a:t>
            </a:r>
            <a:endParaRPr b="0" i="0" sz="1400" u="none" cap="none" strike="noStrike">
              <a:solidFill>
                <a:srgbClr val="000000"/>
              </a:solidFill>
              <a:latin typeface="Arial"/>
              <a:ea typeface="Arial"/>
              <a:cs typeface="Arial"/>
              <a:sym typeface="Arial"/>
            </a:endParaRPr>
          </a:p>
          <a:p>
            <a:pPr indent="-88900" lvl="0" marL="177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400"/>
              <a:buFont typeface="Arial"/>
              <a:buChar char="•"/>
            </a:pPr>
            <a:r>
              <a:rPr b="0" i="0" lang="es-PE" sz="1400" u="none" cap="none" strike="noStrike">
                <a:solidFill>
                  <a:srgbClr val="262626"/>
                </a:solidFill>
                <a:latin typeface="Calibri"/>
                <a:ea typeface="Calibri"/>
                <a:cs typeface="Calibri"/>
                <a:sym typeface="Calibri"/>
              </a:rPr>
              <a:t>Si bien la venta de un producto o servicio que aún no existe puede parecer un mito, se ha demostrado que es muy exitoso para varios productos. </a:t>
            </a:r>
            <a:endParaRPr b="0" i="0" sz="1400" u="none" cap="none" strike="noStrike">
              <a:solidFill>
                <a:srgbClr val="000000"/>
              </a:solidFill>
              <a:latin typeface="Arial"/>
              <a:ea typeface="Arial"/>
              <a:cs typeface="Arial"/>
              <a:sym typeface="Arial"/>
            </a:endParaRPr>
          </a:p>
        </p:txBody>
      </p:sp>
      <p:pic>
        <p:nvPicPr>
          <p:cNvPr descr="Auge y caída del Pebble: su creador cuenta por qué fracasó el smartwatch  que creó (él solito) toda una industria" id="554" name="Google Shape;554;p40"/>
          <p:cNvPicPr preferRelativeResize="0"/>
          <p:nvPr/>
        </p:nvPicPr>
        <p:blipFill rotWithShape="1">
          <a:blip r:embed="rId3">
            <a:alphaModFix/>
          </a:blip>
          <a:srcRect b="0" l="0" r="0" t="0"/>
          <a:stretch/>
        </p:blipFill>
        <p:spPr>
          <a:xfrm>
            <a:off x="4751388" y="1621041"/>
            <a:ext cx="3932625" cy="2472917"/>
          </a:xfrm>
          <a:prstGeom prst="rect">
            <a:avLst/>
          </a:prstGeom>
          <a:noFill/>
          <a:ln>
            <a:noFill/>
          </a:ln>
        </p:spPr>
      </p:pic>
      <p:sp>
        <p:nvSpPr>
          <p:cNvPr id="555" name="Google Shape;555;p40"/>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CROWFUNDING TEST</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1"/>
          <p:cNvSpPr txBox="1"/>
          <p:nvPr/>
        </p:nvSpPr>
        <p:spPr>
          <a:xfrm>
            <a:off x="503237" y="912813"/>
            <a:ext cx="8108611"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262626"/>
                </a:solidFill>
                <a:latin typeface="Calibri"/>
                <a:ea typeface="Calibri"/>
                <a:cs typeface="Calibri"/>
                <a:sym typeface="Calibri"/>
              </a:rPr>
              <a:t>En abril de 2012, Pebble debutó con su campaña de crowdfunding en Kick starter y recaudó $ 1 millón en solo 28 horas. Además de validar con éxito la idea, recaudó fondos sin capital de riesgo y entregó el capital a sus inversores.</a:t>
            </a:r>
            <a:endParaRPr b="0" i="0" sz="1600" u="none" cap="none" strike="noStrike">
              <a:solidFill>
                <a:srgbClr val="262626"/>
              </a:solidFill>
              <a:latin typeface="Calibri"/>
              <a:ea typeface="Calibri"/>
              <a:cs typeface="Calibri"/>
              <a:sym typeface="Calibri"/>
            </a:endParaRPr>
          </a:p>
        </p:txBody>
      </p:sp>
      <p:sp>
        <p:nvSpPr>
          <p:cNvPr id="562" name="Google Shape;562;p41"/>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CROWFUNDING TEST</a:t>
            </a:r>
            <a:endParaRPr b="0" i="0" sz="1000" u="none" cap="none" strike="noStrike">
              <a:solidFill>
                <a:srgbClr val="A5A5A5"/>
              </a:solidFill>
              <a:latin typeface="Calibri"/>
              <a:ea typeface="Calibri"/>
              <a:cs typeface="Calibri"/>
              <a:sym typeface="Calibri"/>
            </a:endParaRPr>
          </a:p>
        </p:txBody>
      </p:sp>
      <p:pic>
        <p:nvPicPr>
          <p:cNvPr id="563" name="Google Shape;563;p41"/>
          <p:cNvPicPr preferRelativeResize="0"/>
          <p:nvPr/>
        </p:nvPicPr>
        <p:blipFill rotWithShape="1">
          <a:blip r:embed="rId3">
            <a:alphaModFix/>
          </a:blip>
          <a:srcRect b="0" l="0" r="0" t="0"/>
          <a:stretch/>
        </p:blipFill>
        <p:spPr>
          <a:xfrm>
            <a:off x="1986046" y="1896368"/>
            <a:ext cx="5171907" cy="30153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42"/>
          <p:cNvPicPr preferRelativeResize="0"/>
          <p:nvPr/>
        </p:nvPicPr>
        <p:blipFill rotWithShape="1">
          <a:blip r:embed="rId3">
            <a:alphaModFix/>
          </a:blip>
          <a:srcRect b="0" l="0" r="0" t="0"/>
          <a:stretch/>
        </p:blipFill>
        <p:spPr>
          <a:xfrm>
            <a:off x="766317" y="866714"/>
            <a:ext cx="7611366" cy="3822174"/>
          </a:xfrm>
          <a:prstGeom prst="rect">
            <a:avLst/>
          </a:prstGeom>
          <a:noFill/>
          <a:ln>
            <a:noFill/>
          </a:ln>
        </p:spPr>
      </p:pic>
      <p:sp>
        <p:nvSpPr>
          <p:cNvPr id="570" name="Google Shape;570;p42"/>
          <p:cNvSpPr txBox="1"/>
          <p:nvPr/>
        </p:nvSpPr>
        <p:spPr>
          <a:xfrm>
            <a:off x="1499337" y="4371232"/>
            <a:ext cx="6001491"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000000"/>
                </a:solidFill>
                <a:latin typeface="Calibri"/>
                <a:ea typeface="Calibri"/>
                <a:cs typeface="Calibri"/>
                <a:sym typeface="Calibri"/>
              </a:rPr>
              <a:t>“CÓMO CREAR UN PRODUCTO MÍNIMO VIABLE PARA VALIDAR TU IDEA </a:t>
            </a:r>
            <a:br>
              <a:rPr b="1" i="0" lang="es-PE" sz="1400" u="none" cap="none" strike="noStrike">
                <a:solidFill>
                  <a:srgbClr val="000000"/>
                </a:solidFill>
                <a:latin typeface="Calibri"/>
                <a:ea typeface="Calibri"/>
                <a:cs typeface="Calibri"/>
                <a:sym typeface="Calibri"/>
              </a:rPr>
            </a:br>
            <a:r>
              <a:rPr b="1" i="0" lang="es-PE" sz="1400" u="none" cap="none" strike="noStrike">
                <a:solidFill>
                  <a:srgbClr val="000000"/>
                </a:solidFill>
                <a:latin typeface="Calibri"/>
                <a:ea typeface="Calibri"/>
                <a:cs typeface="Calibri"/>
                <a:sym typeface="Calibri"/>
              </a:rPr>
              <a:t>DE NEGOCIOS”  </a:t>
            </a:r>
            <a:endParaRPr/>
          </a:p>
          <a:p>
            <a:pPr indent="44450" lvl="0" marL="177800" marR="0" rtl="0" algn="l">
              <a:lnSpc>
                <a:spcPct val="100000"/>
              </a:lnSpc>
              <a:spcBef>
                <a:spcPts val="600"/>
              </a:spcBef>
              <a:spcAft>
                <a:spcPts val="0"/>
              </a:spcAft>
              <a:buClr>
                <a:srgbClr val="000000"/>
              </a:buClr>
              <a:buSzPts val="1100"/>
              <a:buFont typeface="Arial"/>
              <a:buNone/>
            </a:pPr>
            <a:r>
              <a:rPr b="0" i="0" lang="es-PE" sz="1100" u="none" cap="none" strike="noStrike">
                <a:solidFill>
                  <a:srgbClr val="7F7F7F"/>
                </a:solidFill>
                <a:latin typeface="Calibri"/>
                <a:ea typeface="Calibri"/>
                <a:cs typeface="Calibri"/>
                <a:sym typeface="Calibri"/>
              </a:rPr>
              <a:t>https://www.youtube.com/watch?v=d7HWMGdPBEA</a:t>
            </a:r>
            <a:endParaRPr/>
          </a:p>
        </p:txBody>
      </p:sp>
      <p:sp>
        <p:nvSpPr>
          <p:cNvPr id="571" name="Google Shape;571;p4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PE"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572" name="Google Shape;572;p42"/>
          <p:cNvGrpSpPr/>
          <p:nvPr/>
        </p:nvGrpSpPr>
        <p:grpSpPr>
          <a:xfrm>
            <a:off x="514858" y="499074"/>
            <a:ext cx="131794" cy="132296"/>
            <a:chOff x="511902" y="912279"/>
            <a:chExt cx="281320" cy="282391"/>
          </a:xfrm>
        </p:grpSpPr>
        <p:sp>
          <p:nvSpPr>
            <p:cNvPr id="573" name="Google Shape;573;p4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74" name="Google Shape;574;p42"/>
            <p:cNvPicPr preferRelativeResize="0"/>
            <p:nvPr/>
          </p:nvPicPr>
          <p:blipFill rotWithShape="1">
            <a:blip r:embed="rId4">
              <a:alphaModFix/>
            </a:blip>
            <a:srcRect b="0" l="0" r="0" t="0"/>
            <a:stretch/>
          </p:blipFill>
          <p:spPr>
            <a:xfrm rot="5400000">
              <a:off x="578093" y="979007"/>
              <a:ext cx="148937" cy="148937"/>
            </a:xfrm>
            <a:prstGeom prst="rect">
              <a:avLst/>
            </a:prstGeom>
            <a:noFill/>
            <a:ln>
              <a:noFill/>
            </a:ln>
          </p:spPr>
        </p:pic>
      </p:grpSp>
      <p:pic>
        <p:nvPicPr>
          <p:cNvPr id="575" name="Google Shape;575;p42"/>
          <p:cNvPicPr preferRelativeResize="0"/>
          <p:nvPr/>
        </p:nvPicPr>
        <p:blipFill rotWithShape="1">
          <a:blip r:embed="rId5">
            <a:alphaModFix/>
          </a:blip>
          <a:srcRect b="0" l="0" r="0" t="0"/>
          <a:stretch/>
        </p:blipFill>
        <p:spPr>
          <a:xfrm>
            <a:off x="1504950" y="4863276"/>
            <a:ext cx="185286" cy="177874"/>
          </a:xfrm>
          <a:prstGeom prst="rect">
            <a:avLst/>
          </a:prstGeom>
          <a:noFill/>
          <a:ln>
            <a:noFill/>
          </a:ln>
        </p:spPr>
      </p:pic>
      <p:pic>
        <p:nvPicPr>
          <p:cNvPr id="576" name="Google Shape;576;p42"/>
          <p:cNvPicPr preferRelativeResize="0"/>
          <p:nvPr/>
        </p:nvPicPr>
        <p:blipFill rotWithShape="1">
          <a:blip r:embed="rId6">
            <a:alphaModFix/>
          </a:blip>
          <a:srcRect b="13419" l="0" r="0" t="1319"/>
          <a:stretch/>
        </p:blipFill>
        <p:spPr>
          <a:xfrm>
            <a:off x="1644203" y="1142624"/>
            <a:ext cx="5856625" cy="2783333"/>
          </a:xfrm>
          <a:prstGeom prst="roundRect">
            <a:avLst>
              <a:gd fmla="val 16667" name="adj"/>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82" name="Google Shape;582;p57"/>
          <p:cNvGrpSpPr/>
          <p:nvPr/>
        </p:nvGrpSpPr>
        <p:grpSpPr>
          <a:xfrm>
            <a:off x="2506315" y="2194222"/>
            <a:ext cx="4581728" cy="1326557"/>
            <a:chOff x="2403187" y="2211377"/>
            <a:chExt cx="4581728" cy="1326557"/>
          </a:xfrm>
        </p:grpSpPr>
        <p:sp>
          <p:nvSpPr>
            <p:cNvPr id="583" name="Google Shape;583;p57"/>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a:p>
          </p:txBody>
        </p:sp>
        <p:pic>
          <p:nvPicPr>
            <p:cNvPr id="584" name="Google Shape;584;p57"/>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85" name="Google Shape;585;p57"/>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2" name="Google Shape;592;p43"/>
          <p:cNvSpPr txBox="1"/>
          <p:nvPr/>
        </p:nvSpPr>
        <p:spPr>
          <a:xfrm>
            <a:off x="1279545" y="912813"/>
            <a:ext cx="5705400" cy="193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Las ideas de negocio inician con una hipótesis, debido a que hasta que la idea de negocio demuestra que funciona, sigue siendo un supuesto.</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Existen muchos métodos para formular las hipótesis. En los negocios normalmente el eje principal de una hipótesis es descubrir si la idea tendrá aceptación en el mercado.</a:t>
            </a:r>
            <a:endParaRPr b="0" i="0" sz="1400" u="none" cap="none" strike="noStrike">
              <a:solidFill>
                <a:srgbClr val="000000"/>
              </a:solidFill>
              <a:latin typeface="Calibri"/>
              <a:ea typeface="Calibri"/>
              <a:cs typeface="Calibri"/>
              <a:sym typeface="Calibri"/>
            </a:endParaRPr>
          </a:p>
          <a:p>
            <a:pPr indent="0" lvl="0" marL="10795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La forma de probar una hipótesis para una startup es a través de un Producto Mínimo Viable o MVP (</a:t>
            </a:r>
            <a:r>
              <a:rPr lang="es-PE">
                <a:latin typeface="Calibri"/>
                <a:ea typeface="Calibri"/>
                <a:cs typeface="Calibri"/>
                <a:sym typeface="Calibri"/>
              </a:rPr>
              <a:t>minimum</a:t>
            </a:r>
            <a:r>
              <a:rPr b="0" i="0" lang="es-PE" sz="1400" u="none" cap="none" strike="noStrike">
                <a:solidFill>
                  <a:srgbClr val="000000"/>
                </a:solidFill>
                <a:latin typeface="Calibri"/>
                <a:ea typeface="Calibri"/>
                <a:cs typeface="Calibri"/>
                <a:sym typeface="Calibri"/>
              </a:rPr>
              <a:t> viable </a:t>
            </a:r>
            <a:r>
              <a:rPr lang="es-PE">
                <a:latin typeface="Calibri"/>
                <a:ea typeface="Calibri"/>
                <a:cs typeface="Calibri"/>
                <a:sym typeface="Calibri"/>
              </a:rPr>
              <a:t>product</a:t>
            </a:r>
            <a:r>
              <a:rPr b="0" i="0" lang="es-PE"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pic>
        <p:nvPicPr>
          <p:cNvPr id="593" name="Google Shape;593;p43"/>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594" name="Google Shape;594;p43"/>
          <p:cNvPicPr preferRelativeResize="0"/>
          <p:nvPr/>
        </p:nvPicPr>
        <p:blipFill rotWithShape="1">
          <a:blip r:embed="rId3">
            <a:alphaModFix/>
          </a:blip>
          <a:srcRect b="0" l="0" r="0" t="0"/>
          <a:stretch/>
        </p:blipFill>
        <p:spPr>
          <a:xfrm>
            <a:off x="1011260" y="1595333"/>
            <a:ext cx="114138" cy="117546"/>
          </a:xfrm>
          <a:prstGeom prst="rect">
            <a:avLst/>
          </a:prstGeom>
          <a:noFill/>
          <a:ln>
            <a:noFill/>
          </a:ln>
        </p:spPr>
      </p:pic>
      <p:pic>
        <p:nvPicPr>
          <p:cNvPr id="595" name="Google Shape;595;p43"/>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596" name="Google Shape;596;p4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a:p>
        </p:txBody>
      </p:sp>
      <p:pic>
        <p:nvPicPr>
          <p:cNvPr id="597" name="Google Shape;597;p43"/>
          <p:cNvPicPr preferRelativeResize="0"/>
          <p:nvPr/>
        </p:nvPicPr>
        <p:blipFill rotWithShape="1">
          <a:blip r:embed="rId3">
            <a:alphaModFix/>
          </a:blip>
          <a:srcRect b="0" l="0" r="0" t="0"/>
          <a:stretch/>
        </p:blipFill>
        <p:spPr>
          <a:xfrm>
            <a:off x="1011260" y="2457268"/>
            <a:ext cx="114138" cy="1175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8"/>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03" name="Google Shape;603;p58"/>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3600" u="none" cap="none" strike="noStrike">
                <a:solidFill>
                  <a:schemeClr val="lt1"/>
                </a:solidFill>
                <a:latin typeface="Arial"/>
                <a:ea typeface="Arial"/>
                <a:cs typeface="Arial"/>
                <a:sym typeface="Arial"/>
              </a:rPr>
              <a:t>BIBLIOGRAFÍA</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a:p>
        </p:txBody>
      </p:sp>
      <p:pic>
        <p:nvPicPr>
          <p:cNvPr id="604" name="Google Shape;604;p58"/>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605" name="Google Shape;605;p58"/>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12" name="Google Shape;612;p44"/>
          <p:cNvSpPr txBox="1"/>
          <p:nvPr/>
        </p:nvSpPr>
        <p:spPr>
          <a:xfrm>
            <a:off x="1279009" y="917823"/>
            <a:ext cx="4774320" cy="430887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rgbClr val="222222"/>
                </a:solidFill>
                <a:latin typeface="Calibri"/>
                <a:ea typeface="Calibri"/>
                <a:cs typeface="Calibri"/>
                <a:sym typeface="Calibri"/>
              </a:rPr>
              <a:t>Hubspot. (2020). MVP: 3 pasos para desarrollar un producto mínimo viable. Recuperado de </a:t>
            </a:r>
            <a:r>
              <a:rPr b="0" i="0" lang="es-PE" sz="1400" u="sng" cap="none" strike="noStrike">
                <a:solidFill>
                  <a:srgbClr val="222222"/>
                </a:solidFill>
                <a:latin typeface="Calibri"/>
                <a:ea typeface="Calibri"/>
                <a:cs typeface="Calibri"/>
                <a:sym typeface="Calibri"/>
              </a:rPr>
              <a:t>https://blog.hubspot.es/sales/producto-minimo-viable</a:t>
            </a:r>
            <a:r>
              <a:rPr b="0" i="0" lang="es-PE" sz="1400" u="none" cap="none" strike="noStrike">
                <a:solidFill>
                  <a:srgbClr val="22222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10160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22222"/>
                </a:solidFill>
                <a:latin typeface="Calibri"/>
                <a:ea typeface="Calibri"/>
                <a:cs typeface="Calibri"/>
                <a:sym typeface="Calibri"/>
              </a:rPr>
              <a:t>IEBS. (2020). Que es un PMV y cómo implementarlo. Recuperado de </a:t>
            </a:r>
            <a:r>
              <a:rPr b="0" i="0" lang="es-PE" sz="1400" u="sng" cap="none" strike="noStrike">
                <a:solidFill>
                  <a:srgbClr val="222222"/>
                </a:solidFill>
                <a:latin typeface="Calibri"/>
                <a:ea typeface="Calibri"/>
                <a:cs typeface="Calibri"/>
                <a:sym typeface="Calibri"/>
              </a:rPr>
              <a:t>https://www.iebschool.com/blog/que-es-un-pmv-creacion-empresas/</a:t>
            </a:r>
            <a:r>
              <a:rPr b="0" i="0" lang="es-PE" sz="1400" u="none" cap="none" strike="noStrike">
                <a:solidFill>
                  <a:srgbClr val="22222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10160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22222"/>
                </a:solidFill>
                <a:latin typeface="Calibri"/>
                <a:ea typeface="Calibri"/>
                <a:cs typeface="Calibri"/>
                <a:sym typeface="Calibri"/>
              </a:rPr>
              <a:t>Suricatalabs. (2020). Casos populares de producto mínimo viable. Recuperado de </a:t>
            </a:r>
            <a:r>
              <a:rPr b="0" i="0" lang="es-PE" sz="1400" u="sng" cap="none" strike="noStrike">
                <a:solidFill>
                  <a:srgbClr val="222222"/>
                </a:solidFill>
                <a:latin typeface="Calibri"/>
                <a:ea typeface="Calibri"/>
                <a:cs typeface="Calibri"/>
                <a:sym typeface="Calibri"/>
              </a:rPr>
              <a:t>https://suricatalabs.com/casos-populares-de-producto-minimo-viable/</a:t>
            </a:r>
            <a:r>
              <a:rPr b="0" i="0" lang="es-PE" sz="1400" u="none" cap="none" strike="noStrike">
                <a:solidFill>
                  <a:srgbClr val="22222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10160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22222"/>
                </a:solidFill>
                <a:latin typeface="Calibri"/>
                <a:ea typeface="Calibri"/>
                <a:cs typeface="Calibri"/>
                <a:sym typeface="Calibri"/>
              </a:rPr>
              <a:t>Advenio. (2013). Producto mínimo viable: mejor hecho que perfecto. Recuperado de </a:t>
            </a:r>
            <a:r>
              <a:rPr b="0" i="0" lang="es-PE" sz="1400" u="sng" cap="none" strike="noStrike">
                <a:solidFill>
                  <a:srgbClr val="222222"/>
                </a:solidFill>
                <a:latin typeface="Calibri"/>
                <a:ea typeface="Calibri"/>
                <a:cs typeface="Calibri"/>
                <a:sym typeface="Calibri"/>
              </a:rPr>
              <a:t>https://advenio.es/el-producto-minimo-viable-mejor-hecho-que-perfecto/</a:t>
            </a:r>
            <a:r>
              <a:rPr b="0" i="0" lang="es-PE" sz="1400" u="none" cap="none" strike="noStrike">
                <a:solidFill>
                  <a:srgbClr val="22222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101600" marR="0" rtl="0" algn="l">
              <a:lnSpc>
                <a:spcPct val="100000"/>
              </a:lnSpc>
              <a:spcBef>
                <a:spcPts val="0"/>
              </a:spcBef>
              <a:spcAft>
                <a:spcPts val="0"/>
              </a:spcAft>
              <a:buNone/>
            </a:pPr>
            <a:r>
              <a:t/>
            </a:r>
            <a:endParaRPr b="0" i="0" sz="1400" u="none" cap="none" strike="noStrike">
              <a:solidFill>
                <a:srgbClr val="222222"/>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22222"/>
                </a:solidFill>
                <a:latin typeface="Calibri"/>
                <a:ea typeface="Calibri"/>
                <a:cs typeface="Calibri"/>
                <a:sym typeface="Calibri"/>
              </a:rPr>
              <a:t>Thinkersco. (2020). Prototipo versus producto mínimo viable. Recuperado de </a:t>
            </a:r>
            <a:r>
              <a:rPr b="0" i="0" lang="es-PE" sz="1400" u="sng" cap="none" strike="noStrike">
                <a:solidFill>
                  <a:srgbClr val="222222"/>
                </a:solidFill>
                <a:latin typeface="Calibri"/>
                <a:ea typeface="Calibri"/>
                <a:cs typeface="Calibri"/>
                <a:sym typeface="Calibri"/>
              </a:rPr>
              <a:t>https://thinkersco.com/comunidad/blog/prototipo-vs-producto-minimo-viable/</a:t>
            </a:r>
            <a:r>
              <a:rPr b="0" i="0" lang="es-PE" sz="1400" u="none" cap="none" strike="noStrike">
                <a:solidFill>
                  <a:srgbClr val="222222"/>
                </a:solidFill>
                <a:latin typeface="Calibri"/>
                <a:ea typeface="Calibri"/>
                <a:cs typeface="Calibri"/>
                <a:sym typeface="Calibri"/>
              </a:rPr>
              <a:t>.</a:t>
            </a:r>
            <a:endParaRPr b="0" i="0" sz="1400" u="none" cap="none" strike="noStrike">
              <a:solidFill>
                <a:srgbClr val="006621"/>
              </a:solidFill>
              <a:latin typeface="Calibri"/>
              <a:ea typeface="Calibri"/>
              <a:cs typeface="Calibri"/>
              <a:sym typeface="Calibri"/>
            </a:endParaRPr>
          </a:p>
        </p:txBody>
      </p:sp>
      <p:pic>
        <p:nvPicPr>
          <p:cNvPr id="613" name="Google Shape;613;p44"/>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14" name="Google Shape;614;p44"/>
          <p:cNvPicPr preferRelativeResize="0"/>
          <p:nvPr/>
        </p:nvPicPr>
        <p:blipFill rotWithShape="1">
          <a:blip r:embed="rId3">
            <a:alphaModFix/>
          </a:blip>
          <a:srcRect b="0" l="0" r="0" t="0"/>
          <a:stretch/>
        </p:blipFill>
        <p:spPr>
          <a:xfrm>
            <a:off x="1008064" y="1814991"/>
            <a:ext cx="103867" cy="106967"/>
          </a:xfrm>
          <a:prstGeom prst="rect">
            <a:avLst/>
          </a:prstGeom>
          <a:noFill/>
          <a:ln>
            <a:noFill/>
          </a:ln>
        </p:spPr>
      </p:pic>
      <p:pic>
        <p:nvPicPr>
          <p:cNvPr id="615" name="Google Shape;615;p44"/>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16" name="Google Shape;616;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BIBLIOGRAFÍA</a:t>
            </a:r>
            <a:endParaRPr/>
          </a:p>
        </p:txBody>
      </p:sp>
      <p:pic>
        <p:nvPicPr>
          <p:cNvPr id="617" name="Google Shape;617;p44"/>
          <p:cNvPicPr preferRelativeResize="0"/>
          <p:nvPr/>
        </p:nvPicPr>
        <p:blipFill rotWithShape="1">
          <a:blip r:embed="rId3">
            <a:alphaModFix/>
          </a:blip>
          <a:srcRect b="0" l="0" r="0" t="0"/>
          <a:stretch/>
        </p:blipFill>
        <p:spPr>
          <a:xfrm>
            <a:off x="1008064" y="2676926"/>
            <a:ext cx="103867" cy="106967"/>
          </a:xfrm>
          <a:prstGeom prst="rect">
            <a:avLst/>
          </a:prstGeom>
          <a:noFill/>
          <a:ln>
            <a:noFill/>
          </a:ln>
        </p:spPr>
      </p:pic>
      <p:pic>
        <p:nvPicPr>
          <p:cNvPr id="618" name="Google Shape;618;p44"/>
          <p:cNvPicPr preferRelativeResize="0"/>
          <p:nvPr/>
        </p:nvPicPr>
        <p:blipFill rotWithShape="1">
          <a:blip r:embed="rId3">
            <a:alphaModFix/>
          </a:blip>
          <a:srcRect b="0" l="0" r="0" t="0"/>
          <a:stretch/>
        </p:blipFill>
        <p:spPr>
          <a:xfrm>
            <a:off x="1008064" y="3523870"/>
            <a:ext cx="103867" cy="106967"/>
          </a:xfrm>
          <a:prstGeom prst="rect">
            <a:avLst/>
          </a:prstGeom>
          <a:noFill/>
          <a:ln>
            <a:noFill/>
          </a:ln>
        </p:spPr>
      </p:pic>
      <p:pic>
        <p:nvPicPr>
          <p:cNvPr id="619" name="Google Shape;619;p44"/>
          <p:cNvPicPr preferRelativeResize="0"/>
          <p:nvPr/>
        </p:nvPicPr>
        <p:blipFill rotWithShape="1">
          <a:blip r:embed="rId3">
            <a:alphaModFix/>
          </a:blip>
          <a:srcRect b="0" l="0" r="0" t="0"/>
          <a:stretch/>
        </p:blipFill>
        <p:spPr>
          <a:xfrm>
            <a:off x="1008064" y="4385805"/>
            <a:ext cx="103867" cy="1069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25" name="Google Shape;625;p59"/>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nvSpPr>
        <p:spPr>
          <a:xfrm>
            <a:off x="503238" y="912813"/>
            <a:ext cx="3889375" cy="377026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¿QUÉ ES UN PRODUCTO MÍNIMO </a:t>
            </a:r>
            <a:br>
              <a:rPr b="1" i="0" lang="es-PE" sz="1600" u="none" cap="none" strike="noStrike">
                <a:solidFill>
                  <a:srgbClr val="262626"/>
                </a:solidFill>
                <a:latin typeface="Calibri"/>
                <a:ea typeface="Calibri"/>
                <a:cs typeface="Calibri"/>
                <a:sym typeface="Calibri"/>
              </a:rPr>
            </a:br>
            <a:r>
              <a:rPr b="1" i="0" lang="es-PE" sz="1600" u="none" cap="none" strike="noStrike">
                <a:solidFill>
                  <a:srgbClr val="262626"/>
                </a:solidFill>
                <a:latin typeface="Calibri"/>
                <a:ea typeface="Calibri"/>
                <a:cs typeface="Calibri"/>
                <a:sym typeface="Calibri"/>
              </a:rPr>
              <a:t>VIABLE O MVP?</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rgbClr val="000000"/>
              </a:buClr>
              <a:buSzPts val="1300"/>
              <a:buFont typeface="Arial"/>
              <a:buChar char="•"/>
            </a:pPr>
            <a:r>
              <a:rPr b="0" i="0" lang="es-PE" sz="1300" u="none" cap="none" strike="noStrike">
                <a:solidFill>
                  <a:schemeClr val="dk1"/>
                </a:solidFill>
                <a:latin typeface="Calibri"/>
                <a:ea typeface="Calibri"/>
                <a:cs typeface="Calibri"/>
                <a:sym typeface="Calibri"/>
              </a:rPr>
              <a:t>El MVP es la versión mínima de un nuevo producto e incluye las características básicas para satisfacer las necesidades de los clientes. Permite a una empresa o equipo recolectar la mayor cantidad de información validada gracias a sus </a:t>
            </a:r>
            <a:r>
              <a:rPr b="0" i="1" lang="es-PE" sz="1300" u="none" cap="none" strike="noStrike">
                <a:solidFill>
                  <a:schemeClr val="dk1"/>
                </a:solidFill>
                <a:latin typeface="Calibri"/>
                <a:ea typeface="Calibri"/>
                <a:cs typeface="Calibri"/>
                <a:sym typeface="Calibri"/>
              </a:rPr>
              <a:t>early consumers</a:t>
            </a:r>
            <a:r>
              <a:rPr b="0" i="0" lang="es-PE" sz="1300" u="none" cap="none" strike="noStrike">
                <a:solidFill>
                  <a:schemeClr val="dk1"/>
                </a:solidFill>
                <a:latin typeface="Calibri"/>
                <a:ea typeface="Calibri"/>
                <a:cs typeface="Calibri"/>
                <a:sym typeface="Calibri"/>
              </a:rPr>
              <a:t>, para así mejorar el producto lo antes posible, con el fin de lanzarlo a un público más amplio.</a:t>
            </a:r>
            <a:endParaRPr b="0" i="0" sz="1300" u="none" cap="none" strike="noStrike">
              <a:solidFill>
                <a:schemeClr val="dk1"/>
              </a:solidFill>
              <a:latin typeface="Arial"/>
              <a:ea typeface="Arial"/>
              <a:cs typeface="Arial"/>
              <a:sym typeface="Arial"/>
            </a:endParaRPr>
          </a:p>
          <a:p>
            <a:pPr indent="-84138" lvl="0" marL="1778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000000"/>
              </a:buClr>
              <a:buSzPts val="1300"/>
              <a:buFont typeface="Arial"/>
              <a:buChar char="•"/>
            </a:pPr>
            <a:r>
              <a:rPr b="0" i="0" lang="es-PE" sz="1300" u="none" cap="none" strike="noStrike">
                <a:solidFill>
                  <a:schemeClr val="dk1"/>
                </a:solidFill>
                <a:latin typeface="Calibri"/>
                <a:ea typeface="Calibri"/>
                <a:cs typeface="Calibri"/>
                <a:sym typeface="Calibri"/>
              </a:rPr>
              <a:t>En esencia, es una herramienta para medir la aceptación y adaptación de un producto al mercado.</a:t>
            </a:r>
            <a:endParaRPr b="0" i="0" sz="1300" u="none" cap="none" strike="noStrike">
              <a:solidFill>
                <a:schemeClr val="dk1"/>
              </a:solidFill>
              <a:latin typeface="Arial"/>
              <a:ea typeface="Arial"/>
              <a:cs typeface="Arial"/>
              <a:sym typeface="Arial"/>
            </a:endParaRPr>
          </a:p>
          <a:p>
            <a:pPr indent="-84138" lvl="0" marL="1778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rgbClr val="000000"/>
              </a:buClr>
              <a:buSzPts val="1300"/>
              <a:buFont typeface="Arial"/>
              <a:buChar char="•"/>
            </a:pPr>
            <a:r>
              <a:rPr b="0" i="0" lang="es-PE" sz="1300" u="none" cap="none" strike="noStrike">
                <a:solidFill>
                  <a:schemeClr val="dk1"/>
                </a:solidFill>
                <a:latin typeface="Calibri"/>
                <a:ea typeface="Calibri"/>
                <a:cs typeface="Calibri"/>
                <a:sym typeface="Calibri"/>
              </a:rPr>
              <a:t>Eric Ries, creador del método Lean Startup, considera que el Producto Mínimo Viable es uno de los requisitos para que una empresa emergente reduzca el riesgo; además, permite mejorar un proyecto con un nivel alto de innovación.</a:t>
            </a:r>
            <a:endParaRPr b="0" i="0" sz="1300" u="none" cap="none" strike="noStrike">
              <a:solidFill>
                <a:schemeClr val="dk1"/>
              </a:solidFill>
              <a:latin typeface="Arial"/>
              <a:ea typeface="Arial"/>
              <a:cs typeface="Arial"/>
              <a:sym typeface="Arial"/>
            </a:endParaRPr>
          </a:p>
        </p:txBody>
      </p:sp>
      <p:sp>
        <p:nvSpPr>
          <p:cNvPr id="66" name="Google Shape;66;p3"/>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pic>
        <p:nvPicPr>
          <p:cNvPr id="67" name="Google Shape;67;p3"/>
          <p:cNvPicPr preferRelativeResize="0"/>
          <p:nvPr/>
        </p:nvPicPr>
        <p:blipFill rotWithShape="1">
          <a:blip r:embed="rId3">
            <a:alphaModFix/>
          </a:blip>
          <a:srcRect b="0" l="0" r="0" t="0"/>
          <a:stretch/>
        </p:blipFill>
        <p:spPr>
          <a:xfrm>
            <a:off x="4751388" y="0"/>
            <a:ext cx="4392612" cy="571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txBox="1"/>
          <p:nvPr/>
        </p:nvSpPr>
        <p:spPr>
          <a:xfrm>
            <a:off x="503238" y="912813"/>
            <a:ext cx="7836314" cy="92333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Los MVP’s nos pueden ayudar mucho en el proceso de experimentación para validar nuestro modelo de negocio. </a:t>
            </a:r>
            <a:endParaRPr b="0" i="0" sz="1500" u="none" cap="none" strike="noStrike">
              <a:solidFill>
                <a:srgbClr val="000000"/>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¿Para qué podemos utilizar un MVP?</a:t>
            </a:r>
            <a:endParaRPr b="0" i="0" sz="1500" u="none" cap="none" strike="noStrike">
              <a:solidFill>
                <a:srgbClr val="000000"/>
              </a:solidFill>
              <a:latin typeface="Arial"/>
              <a:ea typeface="Arial"/>
              <a:cs typeface="Arial"/>
              <a:sym typeface="Arial"/>
            </a:endParaRPr>
          </a:p>
        </p:txBody>
      </p:sp>
      <p:sp>
        <p:nvSpPr>
          <p:cNvPr id="74" name="Google Shape;74;p4"/>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
        <p:nvSpPr>
          <p:cNvPr id="75" name="Google Shape;75;p4"/>
          <p:cNvSpPr/>
          <p:nvPr/>
        </p:nvSpPr>
        <p:spPr>
          <a:xfrm>
            <a:off x="974956" y="2011525"/>
            <a:ext cx="4186619" cy="215444"/>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entender el problema del cliente.</a:t>
            </a:r>
            <a:endParaRPr b="0" i="0" sz="1400" u="none" cap="none" strike="noStrike">
              <a:solidFill>
                <a:srgbClr val="000000"/>
              </a:solidFill>
              <a:latin typeface="Arial"/>
              <a:ea typeface="Arial"/>
              <a:cs typeface="Arial"/>
              <a:sym typeface="Arial"/>
            </a:endParaRPr>
          </a:p>
        </p:txBody>
      </p:sp>
      <p:cxnSp>
        <p:nvCxnSpPr>
          <p:cNvPr id="76" name="Google Shape;76;p4"/>
          <p:cNvCxnSpPr/>
          <p:nvPr/>
        </p:nvCxnSpPr>
        <p:spPr>
          <a:xfrm>
            <a:off x="760555" y="2214395"/>
            <a:ext cx="0" cy="288962"/>
          </a:xfrm>
          <a:prstGeom prst="straightConnector1">
            <a:avLst/>
          </a:prstGeom>
          <a:noFill/>
          <a:ln cap="flat" cmpd="sng" w="12700">
            <a:solidFill>
              <a:srgbClr val="EE4639"/>
            </a:solidFill>
            <a:prstDash val="solid"/>
            <a:round/>
            <a:headEnd len="sm" w="sm" type="none"/>
            <a:tailEnd len="sm" w="sm" type="none"/>
          </a:ln>
        </p:spPr>
      </p:cxnSp>
      <p:sp>
        <p:nvSpPr>
          <p:cNvPr id="77" name="Google Shape;77;p4"/>
          <p:cNvSpPr/>
          <p:nvPr/>
        </p:nvSpPr>
        <p:spPr>
          <a:xfrm>
            <a:off x="974956" y="2510933"/>
            <a:ext cx="4186619" cy="430887"/>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validar si nuestra hipótesis de solución efectivamente soluciona el problema.</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974956" y="3163010"/>
            <a:ext cx="4186619" cy="215444"/>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aprender el proceso de venta.</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684213" y="2021297"/>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80" name="Google Shape;80;p4"/>
          <p:cNvCxnSpPr/>
          <p:nvPr/>
        </p:nvCxnSpPr>
        <p:spPr>
          <a:xfrm>
            <a:off x="760555" y="2704570"/>
            <a:ext cx="0" cy="428374"/>
          </a:xfrm>
          <a:prstGeom prst="straightConnector1">
            <a:avLst/>
          </a:prstGeom>
          <a:noFill/>
          <a:ln cap="flat" cmpd="sng" w="12700">
            <a:solidFill>
              <a:srgbClr val="EE4639"/>
            </a:solidFill>
            <a:prstDash val="solid"/>
            <a:round/>
            <a:headEnd len="sm" w="sm" type="none"/>
            <a:tailEnd len="sm" w="sm" type="none"/>
          </a:ln>
        </p:spPr>
      </p:cxnSp>
      <p:sp>
        <p:nvSpPr>
          <p:cNvPr id="81" name="Google Shape;81;p4"/>
          <p:cNvSpPr/>
          <p:nvPr/>
        </p:nvSpPr>
        <p:spPr>
          <a:xfrm>
            <a:off x="684213" y="2521821"/>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2" name="Google Shape;82;p4"/>
          <p:cNvSpPr/>
          <p:nvPr/>
        </p:nvSpPr>
        <p:spPr>
          <a:xfrm>
            <a:off x="684213" y="3163010"/>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83" name="Google Shape;83;p4"/>
          <p:cNvCxnSpPr/>
          <p:nvPr/>
        </p:nvCxnSpPr>
        <p:spPr>
          <a:xfrm>
            <a:off x="760555" y="3323667"/>
            <a:ext cx="0" cy="288962"/>
          </a:xfrm>
          <a:prstGeom prst="straightConnector1">
            <a:avLst/>
          </a:prstGeom>
          <a:noFill/>
          <a:ln cap="flat" cmpd="sng" w="12700">
            <a:solidFill>
              <a:srgbClr val="EE4639"/>
            </a:solidFill>
            <a:prstDash val="solid"/>
            <a:round/>
            <a:headEnd len="sm" w="sm" type="none"/>
            <a:tailEnd len="sm" w="sm" type="none"/>
          </a:ln>
        </p:spPr>
      </p:cxnSp>
      <p:sp>
        <p:nvSpPr>
          <p:cNvPr id="84" name="Google Shape;84;p4"/>
          <p:cNvSpPr/>
          <p:nvPr/>
        </p:nvSpPr>
        <p:spPr>
          <a:xfrm>
            <a:off x="974956" y="3620205"/>
            <a:ext cx="4186619" cy="215444"/>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descubrir el canal y los costes que tiene.</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684213" y="363109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86" name="Google Shape;86;p4"/>
          <p:cNvCxnSpPr/>
          <p:nvPr/>
        </p:nvCxnSpPr>
        <p:spPr>
          <a:xfrm>
            <a:off x="760555" y="3795857"/>
            <a:ext cx="0" cy="288962"/>
          </a:xfrm>
          <a:prstGeom prst="straightConnector1">
            <a:avLst/>
          </a:prstGeom>
          <a:noFill/>
          <a:ln cap="flat" cmpd="sng" w="12700">
            <a:solidFill>
              <a:srgbClr val="EE4639"/>
            </a:solidFill>
            <a:prstDash val="solid"/>
            <a:round/>
            <a:headEnd len="sm" w="sm" type="none"/>
            <a:tailEnd len="sm" w="sm" type="none"/>
          </a:ln>
        </p:spPr>
      </p:cxnSp>
      <p:sp>
        <p:nvSpPr>
          <p:cNvPr id="87" name="Google Shape;87;p4"/>
          <p:cNvSpPr/>
          <p:nvPr/>
        </p:nvSpPr>
        <p:spPr>
          <a:xfrm>
            <a:off x="974957" y="4092395"/>
            <a:ext cx="3484618" cy="430887"/>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testar con los primeros clientes (</a:t>
            </a:r>
            <a:r>
              <a:rPr b="0" i="1" lang="es-PE" sz="1400" u="none" cap="none" strike="noStrike">
                <a:solidFill>
                  <a:srgbClr val="262626"/>
                </a:solidFill>
                <a:latin typeface="Calibri"/>
                <a:ea typeface="Calibri"/>
                <a:cs typeface="Calibri"/>
                <a:sym typeface="Calibri"/>
              </a:rPr>
              <a:t>early consumers</a:t>
            </a:r>
            <a:r>
              <a:rPr b="0" i="0" lang="es-PE" sz="1400" u="none" cap="none" strike="noStrike">
                <a:solidFill>
                  <a:srgbClr val="262626"/>
                </a:solidFill>
                <a:latin typeface="Calibri"/>
                <a:ea typeface="Calibri"/>
                <a:cs typeface="Calibri"/>
                <a:sym typeface="Calibri"/>
              </a:rPr>
              <a:t>) que están dispuestos a pagar.</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684213" y="4103283"/>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9" name="Google Shape;89;p4"/>
          <p:cNvSpPr/>
          <p:nvPr/>
        </p:nvSpPr>
        <p:spPr>
          <a:xfrm>
            <a:off x="974957" y="4729482"/>
            <a:ext cx="3544578" cy="430887"/>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para solicitar a nuestros socios clave un presupuesto de costes de desarrollo.</a:t>
            </a:r>
            <a:endParaRPr b="0" i="0" sz="1400" u="none" cap="none" strike="noStrike">
              <a:solidFill>
                <a:srgbClr val="000000"/>
              </a:solidFill>
              <a:latin typeface="Arial"/>
              <a:ea typeface="Arial"/>
              <a:cs typeface="Arial"/>
              <a:sym typeface="Arial"/>
            </a:endParaRPr>
          </a:p>
        </p:txBody>
      </p:sp>
      <p:cxnSp>
        <p:nvCxnSpPr>
          <p:cNvPr id="90" name="Google Shape;90;p4"/>
          <p:cNvCxnSpPr/>
          <p:nvPr/>
        </p:nvCxnSpPr>
        <p:spPr>
          <a:xfrm>
            <a:off x="760555" y="4271042"/>
            <a:ext cx="0" cy="428374"/>
          </a:xfrm>
          <a:prstGeom prst="straightConnector1">
            <a:avLst/>
          </a:prstGeom>
          <a:noFill/>
          <a:ln cap="flat" cmpd="sng" w="12700">
            <a:solidFill>
              <a:srgbClr val="EE4639"/>
            </a:solidFill>
            <a:prstDash val="solid"/>
            <a:round/>
            <a:headEnd len="sm" w="sm" type="none"/>
            <a:tailEnd len="sm" w="sm" type="none"/>
          </a:ln>
        </p:spPr>
      </p:cxnSp>
      <p:sp>
        <p:nvSpPr>
          <p:cNvPr id="91" name="Google Shape;91;p4"/>
          <p:cNvSpPr/>
          <p:nvPr/>
        </p:nvSpPr>
        <p:spPr>
          <a:xfrm>
            <a:off x="684213" y="4729482"/>
            <a:ext cx="152683" cy="152683"/>
          </a:xfrm>
          <a:prstGeom prst="mathPlus">
            <a:avLst>
              <a:gd fmla="val 15202" name="adj1"/>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92" name="Google Shape;92;p4"/>
          <p:cNvPicPr preferRelativeResize="0"/>
          <p:nvPr/>
        </p:nvPicPr>
        <p:blipFill rotWithShape="1">
          <a:blip r:embed="rId3">
            <a:alphaModFix/>
          </a:blip>
          <a:srcRect b="0" l="0" r="0" t="0"/>
          <a:stretch/>
        </p:blipFill>
        <p:spPr>
          <a:xfrm>
            <a:off x="4751387" y="1986845"/>
            <a:ext cx="4417749" cy="31391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5"/>
          <p:cNvPicPr preferRelativeResize="0"/>
          <p:nvPr/>
        </p:nvPicPr>
        <p:blipFill rotWithShape="1">
          <a:blip r:embed="rId3">
            <a:alphaModFix/>
          </a:blip>
          <a:srcRect b="0" l="0" r="0" t="0"/>
          <a:stretch/>
        </p:blipFill>
        <p:spPr>
          <a:xfrm>
            <a:off x="5540924" y="1574441"/>
            <a:ext cx="3134764" cy="3659547"/>
          </a:xfrm>
          <a:prstGeom prst="rect">
            <a:avLst/>
          </a:prstGeom>
          <a:noFill/>
          <a:ln>
            <a:noFill/>
          </a:ln>
        </p:spPr>
      </p:pic>
      <p:sp>
        <p:nvSpPr>
          <p:cNvPr id="99" name="Google Shape;99;p5"/>
          <p:cNvSpPr txBox="1"/>
          <p:nvPr/>
        </p:nvSpPr>
        <p:spPr>
          <a:xfrm>
            <a:off x="503238" y="912813"/>
            <a:ext cx="5037686" cy="392415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Se realizan experimentos con el MVP y, en ese proceso se pone a prueba la hipótesis de solución, se interactúa con los clientes potenciales, se recibe retroalimentación de ellos, se aprende sobre el negocio, los clientes, el sector en que opera y, se aplican los pivotes necesarios hasta validar el modelo de negocio o startup.</a:t>
            </a:r>
            <a:endParaRPr b="0" i="0" sz="1500" u="none" cap="none" strike="noStrike">
              <a:solidFill>
                <a:srgbClr val="000000"/>
              </a:solidFill>
              <a:latin typeface="Arial"/>
              <a:ea typeface="Arial"/>
              <a:cs typeface="Arial"/>
              <a:sym typeface="Arial"/>
            </a:endParaRPr>
          </a:p>
          <a:p>
            <a:pPr indent="-82550" lvl="0" marL="177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En este proceso de experimentación, debemos aprender y demostrar:</a:t>
            </a:r>
            <a:endParaRPr b="0" i="0" sz="1500" u="none" cap="none" strike="noStrike">
              <a:solidFill>
                <a:srgbClr val="000000"/>
              </a:solidFill>
              <a:latin typeface="Arial"/>
              <a:ea typeface="Arial"/>
              <a:cs typeface="Arial"/>
              <a:sym typeface="Arial"/>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38113" lvl="1" marL="315913" marR="0" rtl="0" algn="l">
              <a:lnSpc>
                <a:spcPct val="100000"/>
              </a:lnSpc>
              <a:spcBef>
                <a:spcPts val="0"/>
              </a:spcBef>
              <a:spcAft>
                <a:spcPts val="0"/>
              </a:spcAft>
              <a:buClr>
                <a:srgbClr val="262626"/>
              </a:buClr>
              <a:buSzPts val="1500"/>
              <a:buFont typeface="Arial"/>
              <a:buChar char="•"/>
            </a:pPr>
            <a:r>
              <a:rPr b="0" i="0" lang="es-PE" sz="1500" u="none" cap="none" strike="noStrike">
                <a:solidFill>
                  <a:srgbClr val="262626"/>
                </a:solidFill>
                <a:latin typeface="Calibri"/>
                <a:ea typeface="Calibri"/>
                <a:cs typeface="Calibri"/>
                <a:sym typeface="Calibri"/>
              </a:rPr>
              <a:t>¿Nuestro usuario estaría dispuesto a pagar por el valor que hemos creado?</a:t>
            </a:r>
            <a:endParaRPr b="0" i="0" sz="1500" u="none" cap="none" strike="noStrike">
              <a:solidFill>
                <a:srgbClr val="000000"/>
              </a:solidFill>
              <a:latin typeface="Arial"/>
              <a:ea typeface="Arial"/>
              <a:cs typeface="Arial"/>
              <a:sym typeface="Arial"/>
            </a:endParaRPr>
          </a:p>
          <a:p>
            <a:pPr indent="-138113" lvl="1" marL="315913" marR="0" rtl="0" algn="l">
              <a:lnSpc>
                <a:spcPct val="100000"/>
              </a:lnSpc>
              <a:spcBef>
                <a:spcPts val="0"/>
              </a:spcBef>
              <a:spcAft>
                <a:spcPts val="0"/>
              </a:spcAft>
              <a:buClr>
                <a:srgbClr val="262626"/>
              </a:buClr>
              <a:buSzPts val="1500"/>
              <a:buFont typeface="Arial"/>
              <a:buChar char="•"/>
            </a:pPr>
            <a:r>
              <a:rPr b="0" i="0" lang="es-PE" sz="1500" u="none" cap="none" strike="noStrike">
                <a:solidFill>
                  <a:srgbClr val="262626"/>
                </a:solidFill>
                <a:latin typeface="Calibri"/>
                <a:ea typeface="Calibri"/>
                <a:cs typeface="Calibri"/>
                <a:sym typeface="Calibri"/>
              </a:rPr>
              <a:t>¿Cómo ganamos dinero con nuestra solución?</a:t>
            </a:r>
            <a:endParaRPr b="0" i="0" sz="1500" u="none" cap="none" strike="noStrike">
              <a:solidFill>
                <a:srgbClr val="000000"/>
              </a:solidFill>
              <a:latin typeface="Arial"/>
              <a:ea typeface="Arial"/>
              <a:cs typeface="Arial"/>
              <a:sym typeface="Arial"/>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Calibri"/>
              <a:ea typeface="Calibri"/>
              <a:cs typeface="Calibri"/>
              <a:sym typeface="Calibri"/>
            </a:endParaRPr>
          </a:p>
          <a:p>
            <a:pPr indent="-177800" lvl="0" marL="177800" marR="0" rtl="0" algn="l">
              <a:lnSpc>
                <a:spcPct val="100000"/>
              </a:lnSpc>
              <a:spcBef>
                <a:spcPts val="0"/>
              </a:spcBef>
              <a:spcAft>
                <a:spcPts val="0"/>
              </a:spcAft>
              <a:buClr>
                <a:srgbClr val="000000"/>
              </a:buClr>
              <a:buSzPts val="1500"/>
              <a:buFont typeface="Arial"/>
              <a:buChar char="•"/>
            </a:pPr>
            <a:r>
              <a:rPr b="0" i="0" lang="es-PE" sz="1500" u="none" cap="none" strike="noStrike">
                <a:solidFill>
                  <a:srgbClr val="262626"/>
                </a:solidFill>
                <a:latin typeface="Calibri"/>
                <a:ea typeface="Calibri"/>
                <a:cs typeface="Calibri"/>
                <a:sym typeface="Calibri"/>
              </a:rPr>
              <a:t>Aquí estamos hablando de negocio (canales, recursos, etc.) </a:t>
            </a:r>
            <a:br>
              <a:rPr b="0" i="0" lang="es-PE" sz="1500" u="none" cap="none" strike="noStrike">
                <a:solidFill>
                  <a:srgbClr val="262626"/>
                </a:solidFill>
                <a:latin typeface="Calibri"/>
                <a:ea typeface="Calibri"/>
                <a:cs typeface="Calibri"/>
                <a:sym typeface="Calibri"/>
              </a:rPr>
            </a:br>
            <a:r>
              <a:rPr b="0" i="0" lang="es-PE" sz="1500" u="none" cap="none" strike="noStrike">
                <a:solidFill>
                  <a:srgbClr val="262626"/>
                </a:solidFill>
                <a:latin typeface="Calibri"/>
                <a:ea typeface="Calibri"/>
                <a:cs typeface="Calibri"/>
                <a:sym typeface="Calibri"/>
              </a:rPr>
              <a:t>y de cómo validar el modelo de negocio creado y su escalabilidad.</a:t>
            </a:r>
            <a:endParaRPr b="0" i="0" sz="1500" u="none" cap="none" strike="noStrike">
              <a:solidFill>
                <a:srgbClr val="000000"/>
              </a:solidFill>
              <a:latin typeface="Arial"/>
              <a:ea typeface="Arial"/>
              <a:cs typeface="Arial"/>
              <a:sym typeface="Arial"/>
            </a:endParaRPr>
          </a:p>
        </p:txBody>
      </p:sp>
      <p:sp>
        <p:nvSpPr>
          <p:cNvPr id="100" name="Google Shape;100;p5"/>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p:nvPr/>
        </p:nvSpPr>
        <p:spPr>
          <a:xfrm>
            <a:off x="7289127" y="2992215"/>
            <a:ext cx="1285247" cy="458720"/>
          </a:xfrm>
          <a:prstGeom prst="roundRect">
            <a:avLst>
              <a:gd fmla="val 16589"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Invita a probar </a:t>
            </a:r>
            <a:br>
              <a:rPr b="0" i="0" lang="es-PE" sz="1000" u="none" cap="none" strike="noStrike">
                <a:solidFill>
                  <a:schemeClr val="lt1"/>
                </a:solidFill>
                <a:latin typeface="Calibri"/>
                <a:ea typeface="Calibri"/>
                <a:cs typeface="Calibri"/>
                <a:sym typeface="Calibri"/>
              </a:rPr>
            </a:br>
            <a:r>
              <a:rPr b="0" i="0" lang="es-PE" sz="1000" u="none" cap="none" strike="noStrike">
                <a:solidFill>
                  <a:schemeClr val="lt1"/>
                </a:solidFill>
                <a:latin typeface="Calibri"/>
                <a:ea typeface="Calibri"/>
                <a:cs typeface="Calibri"/>
                <a:sym typeface="Calibri"/>
              </a:rPr>
              <a:t>tu MVP</a:t>
            </a:r>
            <a:endParaRPr b="0" i="0" sz="1000" u="none" cap="none" strike="noStrike">
              <a:solidFill>
                <a:schemeClr val="lt1"/>
              </a:solidFill>
              <a:latin typeface="Arial"/>
              <a:ea typeface="Arial"/>
              <a:cs typeface="Arial"/>
              <a:sym typeface="Arial"/>
            </a:endParaRPr>
          </a:p>
        </p:txBody>
      </p:sp>
      <p:grpSp>
        <p:nvGrpSpPr>
          <p:cNvPr id="107" name="Google Shape;107;p6"/>
          <p:cNvGrpSpPr/>
          <p:nvPr/>
        </p:nvGrpSpPr>
        <p:grpSpPr>
          <a:xfrm>
            <a:off x="7130293" y="3060272"/>
            <a:ext cx="337846" cy="296926"/>
            <a:chOff x="5892512" y="2805541"/>
            <a:chExt cx="459474" cy="403823"/>
          </a:xfrm>
        </p:grpSpPr>
        <p:sp>
          <p:nvSpPr>
            <p:cNvPr id="108" name="Google Shape;108;p6"/>
            <p:cNvSpPr/>
            <p:nvPr/>
          </p:nvSpPr>
          <p:spPr>
            <a:xfrm>
              <a:off x="5956277" y="2824919"/>
              <a:ext cx="395709" cy="376075"/>
            </a:xfrm>
            <a:prstGeom prst="ellipse">
              <a:avLst/>
            </a:prstGeom>
            <a:solidFill>
              <a:srgbClr val="6145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09" name="Google Shape;109;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10" name="Google Shape;110;p6"/>
            <p:cNvSpPr/>
            <p:nvPr/>
          </p:nvSpPr>
          <p:spPr>
            <a:xfrm rot="5400000">
              <a:off x="6076285" y="2946262"/>
              <a:ext cx="186870" cy="122381"/>
            </a:xfrm>
            <a:prstGeom prst="triangle">
              <a:avLst>
                <a:gd fmla="val 50000" name="adj"/>
              </a:avLst>
            </a:prstGeom>
            <a:solidFill>
              <a:srgbClr val="715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sp>
        <p:nvSpPr>
          <p:cNvPr id="111" name="Google Shape;111;p6"/>
          <p:cNvSpPr/>
          <p:nvPr/>
        </p:nvSpPr>
        <p:spPr>
          <a:xfrm>
            <a:off x="5940059" y="2992215"/>
            <a:ext cx="1285247" cy="458720"/>
          </a:xfrm>
          <a:prstGeom prst="roundRect">
            <a:avLst>
              <a:gd fmla="val 16589"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Regresa a tus clientes</a:t>
            </a:r>
            <a:endParaRPr/>
          </a:p>
        </p:txBody>
      </p:sp>
      <p:grpSp>
        <p:nvGrpSpPr>
          <p:cNvPr id="112" name="Google Shape;112;p6"/>
          <p:cNvGrpSpPr/>
          <p:nvPr/>
        </p:nvGrpSpPr>
        <p:grpSpPr>
          <a:xfrm>
            <a:off x="5781224" y="3060272"/>
            <a:ext cx="337846" cy="296926"/>
            <a:chOff x="5892512" y="2805541"/>
            <a:chExt cx="459474" cy="403823"/>
          </a:xfrm>
        </p:grpSpPr>
        <p:sp>
          <p:nvSpPr>
            <p:cNvPr id="113" name="Google Shape;113;p6"/>
            <p:cNvSpPr/>
            <p:nvPr/>
          </p:nvSpPr>
          <p:spPr>
            <a:xfrm>
              <a:off x="5956277" y="2824919"/>
              <a:ext cx="395709" cy="376075"/>
            </a:xfrm>
            <a:prstGeom prst="ellipse">
              <a:avLst/>
            </a:prstGeom>
            <a:solidFill>
              <a:srgbClr val="0793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14" name="Google Shape;114;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15" name="Google Shape;115;p6"/>
            <p:cNvSpPr/>
            <p:nvPr/>
          </p:nvSpPr>
          <p:spPr>
            <a:xfrm rot="5400000">
              <a:off x="6076285" y="2946262"/>
              <a:ext cx="186870" cy="122381"/>
            </a:xfrm>
            <a:prstGeom prst="triangle">
              <a:avLst>
                <a:gd fmla="val 50000" name="adj"/>
              </a:avLst>
            </a:prstGeom>
            <a:solidFill>
              <a:srgbClr val="00B1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sp>
        <p:nvSpPr>
          <p:cNvPr id="116" name="Google Shape;116;p6"/>
          <p:cNvSpPr txBox="1"/>
          <p:nvPr/>
        </p:nvSpPr>
        <p:spPr>
          <a:xfrm>
            <a:off x="503238" y="918690"/>
            <a:ext cx="3889375"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Pasos para desarrollar un MVP:</a:t>
            </a:r>
            <a:endParaRPr b="1" i="0" sz="1600" u="none" cap="none" strike="noStrike">
              <a:solidFill>
                <a:srgbClr val="262626"/>
              </a:solidFill>
              <a:latin typeface="Calibri"/>
              <a:ea typeface="Calibri"/>
              <a:cs typeface="Calibri"/>
              <a:sym typeface="Calibri"/>
            </a:endParaRPr>
          </a:p>
        </p:txBody>
      </p:sp>
      <p:sp>
        <p:nvSpPr>
          <p:cNvPr id="117" name="Google Shape;117;p6"/>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
        <p:nvSpPr>
          <p:cNvPr id="118" name="Google Shape;118;p6"/>
          <p:cNvSpPr/>
          <p:nvPr/>
        </p:nvSpPr>
        <p:spPr>
          <a:xfrm>
            <a:off x="4598073" y="2992215"/>
            <a:ext cx="1285247" cy="458720"/>
          </a:xfrm>
          <a:prstGeom prst="roundRect">
            <a:avLst>
              <a:gd fmla="val 16589"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Construye tu producto </a:t>
            </a:r>
            <a:br>
              <a:rPr b="0" i="0" lang="es-PE" sz="1000" u="none" cap="none" strike="noStrike">
                <a:solidFill>
                  <a:schemeClr val="lt1"/>
                </a:solidFill>
                <a:latin typeface="Calibri"/>
                <a:ea typeface="Calibri"/>
                <a:cs typeface="Calibri"/>
                <a:sym typeface="Calibri"/>
              </a:rPr>
            </a:br>
            <a:r>
              <a:rPr b="0" i="0" lang="es-PE" sz="1000" u="none" cap="none" strike="noStrike">
                <a:solidFill>
                  <a:schemeClr val="lt1"/>
                </a:solidFill>
                <a:latin typeface="Calibri"/>
                <a:ea typeface="Calibri"/>
                <a:cs typeface="Calibri"/>
                <a:sym typeface="Calibri"/>
              </a:rPr>
              <a:t>mínimo viable</a:t>
            </a:r>
            <a:endParaRPr/>
          </a:p>
        </p:txBody>
      </p:sp>
      <p:grpSp>
        <p:nvGrpSpPr>
          <p:cNvPr id="119" name="Google Shape;119;p6"/>
          <p:cNvGrpSpPr/>
          <p:nvPr/>
        </p:nvGrpSpPr>
        <p:grpSpPr>
          <a:xfrm>
            <a:off x="4439238" y="3060272"/>
            <a:ext cx="337846" cy="296926"/>
            <a:chOff x="5892512" y="2805541"/>
            <a:chExt cx="459474" cy="403823"/>
          </a:xfrm>
        </p:grpSpPr>
        <p:sp>
          <p:nvSpPr>
            <p:cNvPr id="120" name="Google Shape;120;p6"/>
            <p:cNvSpPr/>
            <p:nvPr/>
          </p:nvSpPr>
          <p:spPr>
            <a:xfrm>
              <a:off x="5956277" y="2824919"/>
              <a:ext cx="395709" cy="376075"/>
            </a:xfrm>
            <a:prstGeom prst="ellipse">
              <a:avLst/>
            </a:prstGeom>
            <a:solidFill>
              <a:srgbClr val="6A8F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21" name="Google Shape;121;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22" name="Google Shape;122;p6"/>
            <p:cNvSpPr/>
            <p:nvPr/>
          </p:nvSpPr>
          <p:spPr>
            <a:xfrm rot="5400000">
              <a:off x="6076285" y="2946262"/>
              <a:ext cx="186870" cy="122381"/>
            </a:xfrm>
            <a:prstGeom prst="triangle">
              <a:avLst>
                <a:gd fmla="val 50000" name="adj"/>
              </a:avLst>
            </a:prstGeom>
            <a:solidFill>
              <a:srgbClr val="92C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sp>
        <p:nvSpPr>
          <p:cNvPr id="123" name="Google Shape;123;p6"/>
          <p:cNvSpPr/>
          <p:nvPr/>
        </p:nvSpPr>
        <p:spPr>
          <a:xfrm>
            <a:off x="3249005" y="2992215"/>
            <a:ext cx="1285247" cy="458720"/>
          </a:xfrm>
          <a:prstGeom prst="roundRect">
            <a:avLst>
              <a:gd fmla="val 16589"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Identifica a la competencia</a:t>
            </a:r>
            <a:endParaRPr/>
          </a:p>
        </p:txBody>
      </p:sp>
      <p:grpSp>
        <p:nvGrpSpPr>
          <p:cNvPr id="124" name="Google Shape;124;p6"/>
          <p:cNvGrpSpPr/>
          <p:nvPr/>
        </p:nvGrpSpPr>
        <p:grpSpPr>
          <a:xfrm>
            <a:off x="3090170" y="3060272"/>
            <a:ext cx="337846" cy="296926"/>
            <a:chOff x="5892512" y="2805541"/>
            <a:chExt cx="459474" cy="403823"/>
          </a:xfrm>
        </p:grpSpPr>
        <p:sp>
          <p:nvSpPr>
            <p:cNvPr id="125" name="Google Shape;125;p6"/>
            <p:cNvSpPr/>
            <p:nvPr/>
          </p:nvSpPr>
          <p:spPr>
            <a:xfrm>
              <a:off x="5956277" y="2824919"/>
              <a:ext cx="395709" cy="376075"/>
            </a:xfrm>
            <a:prstGeom prst="ellipse">
              <a:avLst/>
            </a:prstGeom>
            <a:solidFill>
              <a:srgbClr val="C73A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26" name="Google Shape;126;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27" name="Google Shape;127;p6"/>
            <p:cNvSpPr/>
            <p:nvPr/>
          </p:nvSpPr>
          <p:spPr>
            <a:xfrm rot="5400000">
              <a:off x="6076285" y="2946262"/>
              <a:ext cx="186870" cy="122381"/>
            </a:xfrm>
            <a:prstGeom prst="triangle">
              <a:avLst>
                <a:gd fmla="val 50000" name="adj"/>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sp>
        <p:nvSpPr>
          <p:cNvPr id="128" name="Google Shape;128;p6"/>
          <p:cNvSpPr/>
          <p:nvPr/>
        </p:nvSpPr>
        <p:spPr>
          <a:xfrm>
            <a:off x="1904438" y="2992215"/>
            <a:ext cx="1285247" cy="458720"/>
          </a:xfrm>
          <a:prstGeom prst="roundRect">
            <a:avLst>
              <a:gd fmla="val 16589" name="adj"/>
            </a:avLst>
          </a:prstGeom>
          <a:solidFill>
            <a:srgbClr val="FDC21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Haz un estudio </a:t>
            </a:r>
            <a:br>
              <a:rPr b="0" i="0" lang="es-PE" sz="1000" u="none" cap="none" strike="noStrike">
                <a:solidFill>
                  <a:schemeClr val="lt1"/>
                </a:solidFill>
                <a:latin typeface="Calibri"/>
                <a:ea typeface="Calibri"/>
                <a:cs typeface="Calibri"/>
                <a:sym typeface="Calibri"/>
              </a:rPr>
            </a:br>
            <a:r>
              <a:rPr b="0" i="0" lang="es-PE" sz="1000" u="none" cap="none" strike="noStrike">
                <a:solidFill>
                  <a:schemeClr val="lt1"/>
                </a:solidFill>
                <a:latin typeface="Calibri"/>
                <a:ea typeface="Calibri"/>
                <a:cs typeface="Calibri"/>
                <a:sym typeface="Calibri"/>
              </a:rPr>
              <a:t>de campo</a:t>
            </a:r>
            <a:endParaRPr/>
          </a:p>
        </p:txBody>
      </p:sp>
      <p:grpSp>
        <p:nvGrpSpPr>
          <p:cNvPr id="129" name="Google Shape;129;p6"/>
          <p:cNvGrpSpPr/>
          <p:nvPr/>
        </p:nvGrpSpPr>
        <p:grpSpPr>
          <a:xfrm>
            <a:off x="1745604" y="3060272"/>
            <a:ext cx="337846" cy="296926"/>
            <a:chOff x="5892512" y="2805541"/>
            <a:chExt cx="459474" cy="403823"/>
          </a:xfrm>
        </p:grpSpPr>
        <p:sp>
          <p:nvSpPr>
            <p:cNvPr id="130" name="Google Shape;130;p6"/>
            <p:cNvSpPr/>
            <p:nvPr/>
          </p:nvSpPr>
          <p:spPr>
            <a:xfrm>
              <a:off x="5956277" y="2824919"/>
              <a:ext cx="395709" cy="376075"/>
            </a:xfrm>
            <a:prstGeom prst="ellipse">
              <a:avLst/>
            </a:prstGeom>
            <a:solidFill>
              <a:srgbClr val="AF88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31" name="Google Shape;131;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32" name="Google Shape;132;p6"/>
            <p:cNvSpPr/>
            <p:nvPr/>
          </p:nvSpPr>
          <p:spPr>
            <a:xfrm rot="5400000">
              <a:off x="6076285" y="2946262"/>
              <a:ext cx="186870" cy="122381"/>
            </a:xfrm>
            <a:prstGeom prst="triangle">
              <a:avLst>
                <a:gd fmla="val 50000" name="adj"/>
              </a:avLst>
            </a:prstGeom>
            <a:solidFill>
              <a:srgbClr val="FDC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sp>
        <p:nvSpPr>
          <p:cNvPr id="133" name="Google Shape;133;p6"/>
          <p:cNvSpPr/>
          <p:nvPr/>
        </p:nvSpPr>
        <p:spPr>
          <a:xfrm>
            <a:off x="539108" y="2992215"/>
            <a:ext cx="1285247" cy="458720"/>
          </a:xfrm>
          <a:prstGeom prst="roundRect">
            <a:avLst>
              <a:gd fmla="val 16589"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000"/>
              <a:buFont typeface="Calibri"/>
              <a:buNone/>
            </a:pPr>
            <a:r>
              <a:rPr b="0" i="0" lang="es-PE" sz="1000" u="none" cap="none" strike="noStrike">
                <a:solidFill>
                  <a:schemeClr val="lt1"/>
                </a:solidFill>
                <a:latin typeface="Calibri"/>
                <a:ea typeface="Calibri"/>
                <a:cs typeface="Calibri"/>
                <a:sym typeface="Calibri"/>
              </a:rPr>
              <a:t>Identifica a </a:t>
            </a:r>
            <a:br>
              <a:rPr b="0" i="0" lang="es-PE" sz="1000" u="none" cap="none" strike="noStrike">
                <a:solidFill>
                  <a:schemeClr val="lt1"/>
                </a:solidFill>
                <a:latin typeface="Calibri"/>
                <a:ea typeface="Calibri"/>
                <a:cs typeface="Calibri"/>
                <a:sym typeface="Calibri"/>
              </a:rPr>
            </a:br>
            <a:r>
              <a:rPr b="0" i="0" lang="es-PE" sz="1000" u="none" cap="none" strike="noStrike">
                <a:solidFill>
                  <a:schemeClr val="lt1"/>
                </a:solidFill>
                <a:latin typeface="Calibri"/>
                <a:ea typeface="Calibri"/>
                <a:cs typeface="Calibri"/>
                <a:sym typeface="Calibri"/>
              </a:rPr>
              <a:t>tu cliente</a:t>
            </a:r>
            <a:endParaRPr/>
          </a:p>
        </p:txBody>
      </p:sp>
      <p:grpSp>
        <p:nvGrpSpPr>
          <p:cNvPr id="134" name="Google Shape;134;p6"/>
          <p:cNvGrpSpPr/>
          <p:nvPr/>
        </p:nvGrpSpPr>
        <p:grpSpPr>
          <a:xfrm>
            <a:off x="380273" y="3060272"/>
            <a:ext cx="337846" cy="296926"/>
            <a:chOff x="5892512" y="2805541"/>
            <a:chExt cx="459474" cy="403823"/>
          </a:xfrm>
        </p:grpSpPr>
        <p:sp>
          <p:nvSpPr>
            <p:cNvPr id="135" name="Google Shape;135;p6"/>
            <p:cNvSpPr/>
            <p:nvPr/>
          </p:nvSpPr>
          <p:spPr>
            <a:xfrm>
              <a:off x="5956277" y="2824919"/>
              <a:ext cx="395709" cy="376075"/>
            </a:xfrm>
            <a:prstGeom prst="ellipse">
              <a:avLst/>
            </a:prstGeom>
            <a:solidFill>
              <a:srgbClr val="BC5A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36" name="Google Shape;136;p6"/>
            <p:cNvSpPr/>
            <p:nvPr/>
          </p:nvSpPr>
          <p:spPr>
            <a:xfrm>
              <a:off x="5892512" y="2805541"/>
              <a:ext cx="424906" cy="40382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137" name="Google Shape;137;p6"/>
            <p:cNvSpPr/>
            <p:nvPr/>
          </p:nvSpPr>
          <p:spPr>
            <a:xfrm rot="5400000">
              <a:off x="6076285" y="2946262"/>
              <a:ext cx="186870" cy="122381"/>
            </a:xfrm>
            <a:prstGeom prst="triangle">
              <a:avLst>
                <a:gd fmla="val 50000" name="adj"/>
              </a:avLst>
            </a:prstGeom>
            <a:solidFill>
              <a:srgbClr val="FE78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grpSp>
      <p:pic>
        <p:nvPicPr>
          <p:cNvPr id="138" name="Google Shape;138;p6"/>
          <p:cNvPicPr preferRelativeResize="0"/>
          <p:nvPr/>
        </p:nvPicPr>
        <p:blipFill rotWithShape="1">
          <a:blip r:embed="rId3">
            <a:alphaModFix/>
          </a:blip>
          <a:srcRect b="0" l="0" r="0" t="0"/>
          <a:stretch/>
        </p:blipFill>
        <p:spPr>
          <a:xfrm>
            <a:off x="931967" y="2059225"/>
            <a:ext cx="681415" cy="693956"/>
          </a:xfrm>
          <a:prstGeom prst="rect">
            <a:avLst/>
          </a:prstGeom>
          <a:noFill/>
          <a:ln>
            <a:noFill/>
          </a:ln>
        </p:spPr>
      </p:pic>
      <p:pic>
        <p:nvPicPr>
          <p:cNvPr id="139" name="Google Shape;139;p6"/>
          <p:cNvPicPr preferRelativeResize="0"/>
          <p:nvPr/>
        </p:nvPicPr>
        <p:blipFill rotWithShape="1">
          <a:blip r:embed="rId4">
            <a:alphaModFix/>
          </a:blip>
          <a:srcRect b="0" l="0" r="0" t="0"/>
          <a:stretch/>
        </p:blipFill>
        <p:spPr>
          <a:xfrm>
            <a:off x="2260781" y="2155127"/>
            <a:ext cx="681415" cy="681415"/>
          </a:xfrm>
          <a:prstGeom prst="rect">
            <a:avLst/>
          </a:prstGeom>
          <a:noFill/>
          <a:ln>
            <a:noFill/>
          </a:ln>
        </p:spPr>
      </p:pic>
      <p:pic>
        <p:nvPicPr>
          <p:cNvPr id="140" name="Google Shape;140;p6"/>
          <p:cNvPicPr preferRelativeResize="0"/>
          <p:nvPr/>
        </p:nvPicPr>
        <p:blipFill rotWithShape="1">
          <a:blip r:embed="rId5">
            <a:alphaModFix/>
          </a:blip>
          <a:srcRect b="0" l="0" r="0" t="0"/>
          <a:stretch/>
        </p:blipFill>
        <p:spPr>
          <a:xfrm>
            <a:off x="3551077" y="2230703"/>
            <a:ext cx="681415" cy="535658"/>
          </a:xfrm>
          <a:prstGeom prst="rect">
            <a:avLst/>
          </a:prstGeom>
          <a:noFill/>
          <a:ln>
            <a:noFill/>
          </a:ln>
        </p:spPr>
      </p:pic>
      <p:pic>
        <p:nvPicPr>
          <p:cNvPr id="141" name="Google Shape;141;p6"/>
          <p:cNvPicPr preferRelativeResize="0"/>
          <p:nvPr/>
        </p:nvPicPr>
        <p:blipFill rotWithShape="1">
          <a:blip r:embed="rId6">
            <a:alphaModFix/>
          </a:blip>
          <a:srcRect b="0" l="0" r="0" t="0"/>
          <a:stretch/>
        </p:blipFill>
        <p:spPr>
          <a:xfrm>
            <a:off x="5004516" y="2165500"/>
            <a:ext cx="426028" cy="613480"/>
          </a:xfrm>
          <a:prstGeom prst="rect">
            <a:avLst/>
          </a:prstGeom>
          <a:noFill/>
          <a:ln>
            <a:noFill/>
          </a:ln>
        </p:spPr>
      </p:pic>
      <p:pic>
        <p:nvPicPr>
          <p:cNvPr id="142" name="Google Shape;142;p6"/>
          <p:cNvPicPr preferRelativeResize="0"/>
          <p:nvPr/>
        </p:nvPicPr>
        <p:blipFill rotWithShape="1">
          <a:blip r:embed="rId7">
            <a:alphaModFix/>
          </a:blip>
          <a:srcRect b="0" l="0" r="0" t="0"/>
          <a:stretch/>
        </p:blipFill>
        <p:spPr>
          <a:xfrm>
            <a:off x="6328875" y="2243322"/>
            <a:ext cx="554344" cy="535658"/>
          </a:xfrm>
          <a:prstGeom prst="rect">
            <a:avLst/>
          </a:prstGeom>
          <a:noFill/>
          <a:ln>
            <a:noFill/>
          </a:ln>
        </p:spPr>
      </p:pic>
      <p:pic>
        <p:nvPicPr>
          <p:cNvPr id="143" name="Google Shape;143;p6"/>
          <p:cNvPicPr preferRelativeResize="0"/>
          <p:nvPr/>
        </p:nvPicPr>
        <p:blipFill rotWithShape="1">
          <a:blip r:embed="rId8">
            <a:alphaModFix/>
          </a:blip>
          <a:srcRect b="0" l="0" r="0" t="0"/>
          <a:stretch/>
        </p:blipFill>
        <p:spPr>
          <a:xfrm>
            <a:off x="7596083" y="2288069"/>
            <a:ext cx="693478" cy="5075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nvSpPr>
        <p:spPr>
          <a:xfrm>
            <a:off x="503238" y="921242"/>
            <a:ext cx="7836314"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rgbClr val="262626"/>
                </a:solidFill>
                <a:latin typeface="Calibri"/>
                <a:ea typeface="Calibri"/>
                <a:cs typeface="Calibri"/>
                <a:sym typeface="Calibri"/>
              </a:rPr>
              <a:t>PASOS PARA DESARROLLAR UN MVP:</a:t>
            </a:r>
            <a:endParaRPr b="1" i="0" sz="1400" u="none" cap="none" strike="noStrike">
              <a:solidFill>
                <a:srgbClr val="000000"/>
              </a:solidFill>
              <a:latin typeface="Arial"/>
              <a:ea typeface="Arial"/>
              <a:cs typeface="Arial"/>
              <a:sym typeface="Arial"/>
            </a:endParaRPr>
          </a:p>
        </p:txBody>
      </p:sp>
      <p:sp>
        <p:nvSpPr>
          <p:cNvPr id="150" name="Google Shape;150;p7"/>
          <p:cNvSpPr/>
          <p:nvPr/>
        </p:nvSpPr>
        <p:spPr>
          <a:xfrm>
            <a:off x="503237" y="376232"/>
            <a:ext cx="3889376"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PRODUCTO MÍNIMO VIABLE (MVP)</a:t>
            </a:r>
            <a:endParaRPr b="0" i="0" sz="1000" u="none" cap="none" strike="noStrike">
              <a:solidFill>
                <a:srgbClr val="A5A5A5"/>
              </a:solidFill>
              <a:latin typeface="Calibri"/>
              <a:ea typeface="Calibri"/>
              <a:cs typeface="Calibri"/>
              <a:sym typeface="Calibri"/>
            </a:endParaRPr>
          </a:p>
        </p:txBody>
      </p:sp>
      <p:sp>
        <p:nvSpPr>
          <p:cNvPr id="151" name="Google Shape;151;p7"/>
          <p:cNvSpPr/>
          <p:nvPr/>
        </p:nvSpPr>
        <p:spPr>
          <a:xfrm>
            <a:off x="1307803" y="1461752"/>
            <a:ext cx="4186619" cy="107721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IDENTIFICA A TU CLIENTE: </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Es primordial identificar:</a:t>
            </a:r>
            <a:endParaRPr b="0" i="0" sz="1400" u="none" cap="none" strike="noStrike">
              <a:solidFill>
                <a:srgbClr val="000000"/>
              </a:solidFill>
              <a:latin typeface="Arial"/>
              <a:ea typeface="Arial"/>
              <a:cs typeface="Arial"/>
              <a:sym typeface="Arial"/>
            </a:endParaRPr>
          </a:p>
          <a:p>
            <a:pPr indent="-177800" lvl="1"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rgbClr val="262626"/>
                </a:solidFill>
                <a:latin typeface="Calibri"/>
                <a:ea typeface="Calibri"/>
                <a:cs typeface="Calibri"/>
                <a:sym typeface="Calibri"/>
              </a:rPr>
              <a:t>Target</a:t>
            </a:r>
            <a:endParaRPr b="0" i="0" sz="1400" u="none" cap="none" strike="noStrike">
              <a:solidFill>
                <a:srgbClr val="000000"/>
              </a:solidFill>
              <a:latin typeface="Arial"/>
              <a:ea typeface="Arial"/>
              <a:cs typeface="Arial"/>
              <a:sym typeface="Arial"/>
            </a:endParaRPr>
          </a:p>
          <a:p>
            <a:pPr indent="-177800" lvl="1"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rgbClr val="262626"/>
                </a:solidFill>
                <a:latin typeface="Calibri"/>
                <a:ea typeface="Calibri"/>
                <a:cs typeface="Calibri"/>
                <a:sym typeface="Calibri"/>
              </a:rPr>
              <a:t>Cuál es el perfil del cliente ideal</a:t>
            </a:r>
            <a:endParaRPr b="0" i="0" sz="1400" u="none" cap="none" strike="noStrike">
              <a:solidFill>
                <a:srgbClr val="000000"/>
              </a:solidFill>
              <a:latin typeface="Arial"/>
              <a:ea typeface="Arial"/>
              <a:cs typeface="Arial"/>
              <a:sym typeface="Arial"/>
            </a:endParaRPr>
          </a:p>
          <a:p>
            <a:pPr indent="-177800" lvl="1" marL="177800" marR="0" rtl="0" algn="l">
              <a:lnSpc>
                <a:spcPct val="100000"/>
              </a:lnSpc>
              <a:spcBef>
                <a:spcPts val="0"/>
              </a:spcBef>
              <a:spcAft>
                <a:spcPts val="0"/>
              </a:spcAft>
              <a:buClr>
                <a:srgbClr val="7150A0"/>
              </a:buClr>
              <a:buSzPts val="1400"/>
              <a:buFont typeface="Arial"/>
              <a:buChar char="•"/>
            </a:pPr>
            <a:r>
              <a:rPr b="0" i="0" lang="es-PE" sz="1400" u="none" cap="none" strike="noStrike">
                <a:solidFill>
                  <a:srgbClr val="262626"/>
                </a:solidFill>
                <a:latin typeface="Calibri"/>
                <a:ea typeface="Calibri"/>
                <a:cs typeface="Calibri"/>
                <a:sym typeface="Calibri"/>
              </a:rPr>
              <a:t>Definir rasgos geográficos, demográficos, deseos, etc.</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503238" y="1363706"/>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01</a:t>
            </a:r>
            <a:endParaRPr b="1" i="0" sz="2800" u="none" cap="none" strike="noStrike">
              <a:solidFill>
                <a:srgbClr val="7150A0"/>
              </a:solidFill>
              <a:latin typeface="Calibri"/>
              <a:ea typeface="Calibri"/>
              <a:cs typeface="Calibri"/>
              <a:sym typeface="Calibri"/>
            </a:endParaRPr>
          </a:p>
        </p:txBody>
      </p:sp>
      <p:cxnSp>
        <p:nvCxnSpPr>
          <p:cNvPr id="153" name="Google Shape;153;p7"/>
          <p:cNvCxnSpPr>
            <a:stCxn id="154" idx="4"/>
            <a:endCxn id="155" idx="0"/>
          </p:cNvCxnSpPr>
          <p:nvPr/>
        </p:nvCxnSpPr>
        <p:spPr>
          <a:xfrm>
            <a:off x="1093401" y="1585499"/>
            <a:ext cx="0" cy="2151300"/>
          </a:xfrm>
          <a:prstGeom prst="straightConnector1">
            <a:avLst/>
          </a:prstGeom>
          <a:noFill/>
          <a:ln cap="flat" cmpd="sng" w="12700">
            <a:solidFill>
              <a:srgbClr val="7150A0"/>
            </a:solidFill>
            <a:prstDash val="solid"/>
            <a:round/>
            <a:headEnd len="sm" w="sm" type="none"/>
            <a:tailEnd len="sm" w="sm" type="none"/>
          </a:ln>
        </p:spPr>
      </p:cxnSp>
      <p:sp>
        <p:nvSpPr>
          <p:cNvPr id="156" name="Google Shape;156;p7"/>
          <p:cNvSpPr/>
          <p:nvPr/>
        </p:nvSpPr>
        <p:spPr>
          <a:xfrm>
            <a:off x="503238" y="2657613"/>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02</a:t>
            </a:r>
            <a:endParaRPr b="1" i="0" sz="2800" u="none" cap="none" strike="noStrike">
              <a:solidFill>
                <a:srgbClr val="7150A0"/>
              </a:solidFill>
              <a:latin typeface="Calibri"/>
              <a:ea typeface="Calibri"/>
              <a:cs typeface="Calibri"/>
              <a:sym typeface="Calibri"/>
            </a:endParaRPr>
          </a:p>
        </p:txBody>
      </p:sp>
      <p:sp>
        <p:nvSpPr>
          <p:cNvPr id="157" name="Google Shape;157;p7"/>
          <p:cNvSpPr/>
          <p:nvPr/>
        </p:nvSpPr>
        <p:spPr>
          <a:xfrm>
            <a:off x="503238" y="3627961"/>
            <a:ext cx="400819" cy="4308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s-PE" sz="2800" u="none" cap="none" strike="noStrike">
                <a:solidFill>
                  <a:srgbClr val="7150A0"/>
                </a:solidFill>
                <a:latin typeface="Calibri"/>
                <a:ea typeface="Calibri"/>
                <a:cs typeface="Calibri"/>
                <a:sym typeface="Calibri"/>
              </a:rPr>
              <a:t>03</a:t>
            </a:r>
            <a:endParaRPr b="1" i="0" sz="2800" u="none" cap="none" strike="noStrike">
              <a:solidFill>
                <a:srgbClr val="7150A0"/>
              </a:solidFill>
              <a:latin typeface="Calibri"/>
              <a:ea typeface="Calibri"/>
              <a:cs typeface="Calibri"/>
              <a:sym typeface="Calibri"/>
            </a:endParaRPr>
          </a:p>
        </p:txBody>
      </p:sp>
      <p:sp>
        <p:nvSpPr>
          <p:cNvPr id="158" name="Google Shape;158;p7"/>
          <p:cNvSpPr/>
          <p:nvPr/>
        </p:nvSpPr>
        <p:spPr>
          <a:xfrm>
            <a:off x="1307803" y="2761716"/>
            <a:ext cx="6367157"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HAZ UN ESTUDIO DE CAMPO:</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Debemos salir a la calle y comprobar que el público que creemos tener existe realmente o está solo en nuestra imaginación.</a:t>
            </a:r>
            <a:endParaRPr b="0" i="0" sz="1400" u="none" cap="none" strike="noStrike">
              <a:solidFill>
                <a:srgbClr val="000000"/>
              </a:solidFill>
              <a:latin typeface="Arial"/>
              <a:ea typeface="Arial"/>
              <a:cs typeface="Arial"/>
              <a:sym typeface="Arial"/>
            </a:endParaRPr>
          </a:p>
        </p:txBody>
      </p:sp>
      <p:sp>
        <p:nvSpPr>
          <p:cNvPr id="159" name="Google Shape;159;p7"/>
          <p:cNvSpPr/>
          <p:nvPr/>
        </p:nvSpPr>
        <p:spPr>
          <a:xfrm>
            <a:off x="1307803" y="3720829"/>
            <a:ext cx="6562028" cy="6463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PE" sz="1400" u="none" cap="none" strike="noStrike">
                <a:solidFill>
                  <a:srgbClr val="7150A0"/>
                </a:solidFill>
                <a:latin typeface="Calibri"/>
                <a:ea typeface="Calibri"/>
                <a:cs typeface="Calibri"/>
                <a:sym typeface="Calibri"/>
              </a:rPr>
              <a:t>IDENTIFICA A LA COMPETENCIA:</a:t>
            </a:r>
            <a:endParaRPr b="1" i="0" sz="1400" u="none" cap="none" strike="noStrike">
              <a:solidFill>
                <a:srgbClr val="7150A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Prueba directamente los productos de la competencia directa y sustitutos principales, precios, propuesta de valor, canales, servicio al cliente, etc., es decir, un buen </a:t>
            </a:r>
            <a:r>
              <a:rPr b="0" i="1" lang="es-PE" sz="1400" u="none" cap="none" strike="noStrike">
                <a:solidFill>
                  <a:srgbClr val="262626"/>
                </a:solidFill>
                <a:latin typeface="Calibri"/>
                <a:ea typeface="Calibri"/>
                <a:cs typeface="Calibri"/>
                <a:sym typeface="Calibri"/>
              </a:rPr>
              <a:t>benchmark</a:t>
            </a:r>
            <a:r>
              <a:rPr b="0" i="0" lang="es-PE" sz="1400" u="none" cap="none" strike="noStrike">
                <a:solidFill>
                  <a:srgbClr val="262626"/>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160" name="Google Shape;160;p7"/>
          <p:cNvGrpSpPr/>
          <p:nvPr/>
        </p:nvGrpSpPr>
        <p:grpSpPr>
          <a:xfrm>
            <a:off x="1023006" y="2766455"/>
            <a:ext cx="140792" cy="140258"/>
            <a:chOff x="3427964" y="2244682"/>
            <a:chExt cx="225891" cy="225034"/>
          </a:xfrm>
        </p:grpSpPr>
        <p:sp>
          <p:nvSpPr>
            <p:cNvPr id="161" name="Google Shape;161;p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2" name="Google Shape;162;p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63" name="Google Shape;163;p7"/>
          <p:cNvGrpSpPr/>
          <p:nvPr/>
        </p:nvGrpSpPr>
        <p:grpSpPr>
          <a:xfrm>
            <a:off x="1023006" y="3736803"/>
            <a:ext cx="140792" cy="140258"/>
            <a:chOff x="3427964" y="2244682"/>
            <a:chExt cx="225891" cy="225034"/>
          </a:xfrm>
        </p:grpSpPr>
        <p:sp>
          <p:nvSpPr>
            <p:cNvPr id="155" name="Google Shape;155;p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4" name="Google Shape;164;p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65" name="Google Shape;165;p7"/>
          <p:cNvGrpSpPr/>
          <p:nvPr/>
        </p:nvGrpSpPr>
        <p:grpSpPr>
          <a:xfrm>
            <a:off x="1023006" y="1478897"/>
            <a:ext cx="140792" cy="140258"/>
            <a:chOff x="3427964" y="2244682"/>
            <a:chExt cx="225891" cy="225034"/>
          </a:xfrm>
        </p:grpSpPr>
        <p:sp>
          <p:nvSpPr>
            <p:cNvPr id="166" name="Google Shape;166;p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4" name="Google Shape;154;p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67" name="Google Shape;167;p7"/>
          <p:cNvPicPr preferRelativeResize="0"/>
          <p:nvPr/>
        </p:nvPicPr>
        <p:blipFill rotWithShape="1">
          <a:blip r:embed="rId3">
            <a:alphaModFix/>
          </a:blip>
          <a:srcRect b="0" l="0" r="0" t="0"/>
          <a:stretch/>
        </p:blipFill>
        <p:spPr>
          <a:xfrm>
            <a:off x="5961842" y="461926"/>
            <a:ext cx="2088755" cy="24530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